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43"/>
  </p:notesMasterIdLst>
  <p:sldIdLst>
    <p:sldId id="256" r:id="rId5"/>
    <p:sldId id="292" r:id="rId6"/>
    <p:sldId id="257" r:id="rId7"/>
    <p:sldId id="263" r:id="rId8"/>
    <p:sldId id="259" r:id="rId9"/>
    <p:sldId id="258" r:id="rId10"/>
    <p:sldId id="260" r:id="rId11"/>
    <p:sldId id="261" r:id="rId12"/>
    <p:sldId id="267" r:id="rId13"/>
    <p:sldId id="268" r:id="rId14"/>
    <p:sldId id="262" r:id="rId15"/>
    <p:sldId id="276" r:id="rId16"/>
    <p:sldId id="269" r:id="rId17"/>
    <p:sldId id="270" r:id="rId18"/>
    <p:sldId id="271" r:id="rId19"/>
    <p:sldId id="264" r:id="rId20"/>
    <p:sldId id="289" r:id="rId21"/>
    <p:sldId id="272" r:id="rId22"/>
    <p:sldId id="273" r:id="rId23"/>
    <p:sldId id="265" r:id="rId24"/>
    <p:sldId id="277" r:id="rId25"/>
    <p:sldId id="274" r:id="rId26"/>
    <p:sldId id="295" r:id="rId27"/>
    <p:sldId id="275" r:id="rId28"/>
    <p:sldId id="266" r:id="rId29"/>
    <p:sldId id="278" r:id="rId30"/>
    <p:sldId id="279" r:id="rId31"/>
    <p:sldId id="293" r:id="rId32"/>
    <p:sldId id="283" r:id="rId33"/>
    <p:sldId id="280" r:id="rId34"/>
    <p:sldId id="281" r:id="rId35"/>
    <p:sldId id="290" r:id="rId36"/>
    <p:sldId id="284" r:id="rId37"/>
    <p:sldId id="285" r:id="rId38"/>
    <p:sldId id="286" r:id="rId39"/>
    <p:sldId id="287" r:id="rId40"/>
    <p:sldId id="288" r:id="rId41"/>
    <p:sldId id="294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DC"/>
    <a:srgbClr val="409CD6"/>
    <a:srgbClr val="BDBDBD"/>
    <a:srgbClr val="1583BD"/>
    <a:srgbClr val="EDEDE3"/>
    <a:srgbClr val="D8D8D8"/>
    <a:srgbClr val="409CE0"/>
    <a:srgbClr val="686A71"/>
    <a:srgbClr val="0E4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0" autoAdjust="0"/>
    <p:restoredTop sz="94631" autoAdjust="0"/>
  </p:normalViewPr>
  <p:slideViewPr>
    <p:cSldViewPr snapToGrid="0">
      <p:cViewPr varScale="1">
        <p:scale>
          <a:sx n="72" d="100"/>
          <a:sy n="72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A3E4F-5AFF-40CA-96B0-24622E9E6FA2}" type="datetimeFigureOut">
              <a:rPr lang="es-ES" smtClean="0"/>
              <a:t>25/01/2018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F8B4B-D8DD-4E7F-9380-959662278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14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portemidoescolares.com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F8B4B-D8DD-4E7F-9380-95966227847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12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Entrar</a:t>
            </a:r>
            <a:r>
              <a:rPr lang="es-ES" baseline="0" dirty="0" smtClean="0"/>
              <a:t> al sistema y enfatizar </a:t>
            </a:r>
          </a:p>
          <a:p>
            <a:pPr marL="228600" indent="-228600">
              <a:buAutoNum type="arabicParenR"/>
            </a:pPr>
            <a:r>
              <a:rPr lang="es-ES" baseline="0" dirty="0" smtClean="0"/>
              <a:t>Búsqueda de un escolar </a:t>
            </a:r>
          </a:p>
          <a:p>
            <a:pPr marL="228600" indent="-228600">
              <a:buAutoNum type="arabicParenR"/>
            </a:pPr>
            <a:r>
              <a:rPr lang="es-ES" baseline="0" dirty="0" smtClean="0"/>
              <a:t>Captura de un consentimiento informado e información adicional </a:t>
            </a:r>
          </a:p>
          <a:p>
            <a:pPr marL="228600" indent="-228600">
              <a:buAutoNum type="arabicParenR"/>
            </a:pPr>
            <a:r>
              <a:rPr lang="es-ES" baseline="0" dirty="0" smtClean="0"/>
              <a:t>Enfatizar campos obligatorios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F8B4B-D8DD-4E7F-9380-95966227847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017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Ojo: </a:t>
            </a:r>
            <a:r>
              <a:rPr lang="es-MX" sz="1200" dirty="0" smtClean="0"/>
              <a:t>Hoja de Registro (Formato disponible en el sitio(</a:t>
            </a:r>
            <a:r>
              <a:rPr lang="es-MX" sz="1000" dirty="0" smtClean="0">
                <a:hlinkClick r:id="rId3"/>
              </a:rPr>
              <a:t>www.soportemidoescolares.com</a:t>
            </a:r>
            <a:r>
              <a:rPr lang="es-MX" sz="1200" dirty="0" smtClean="0"/>
              <a:t>).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F8B4B-D8DD-4E7F-9380-95966227847F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94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357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58425" y="0"/>
            <a:ext cx="1933575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15" y="3155160"/>
            <a:ext cx="6086475" cy="3457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95198"/>
            <a:ext cx="9144000" cy="864000"/>
          </a:xfrm>
        </p:spPr>
        <p:txBody>
          <a:bodyPr anchor="ctr">
            <a:normAutofit/>
          </a:bodyPr>
          <a:lstStyle>
            <a:lvl1pPr algn="ctr">
              <a:defRPr sz="5500" baseline="0">
                <a:solidFill>
                  <a:srgbClr val="409CD6"/>
                </a:solidFill>
                <a:latin typeface="Impact" panose="020B0806030902050204" pitchFamily="34" charset="0"/>
              </a:defRPr>
            </a:lvl1pPr>
          </a:lstStyle>
          <a:p>
            <a:r>
              <a:rPr lang="es-419" dirty="0" smtClean="0"/>
              <a:t>Haga clic para editar título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350294"/>
            <a:ext cx="9144000" cy="8048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700" baseline="0">
                <a:solidFill>
                  <a:srgbClr val="686A7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419" dirty="0" smtClean="0"/>
              <a:t>Haga clic para editar subtítulo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25/01/2018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84" y="2066646"/>
            <a:ext cx="5991225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2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solidFill>
          <a:srgbClr val="409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994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EDEDE3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0"/>
            <a:ext cx="332422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 rot="17100000">
            <a:off x="7633380" y="2843135"/>
            <a:ext cx="6278631" cy="7697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>
                <a:solidFill>
                  <a:srgbClr val="409CD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 rot="5400000">
            <a:off x="2545421" y="164176"/>
            <a:ext cx="4484955" cy="78994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25/01/2018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615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es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2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040000">
            <a:off x="-1284947" y="2651139"/>
            <a:ext cx="6235200" cy="1066523"/>
          </a:xfrm>
        </p:spPr>
        <p:txBody>
          <a:bodyPr>
            <a:normAutofit/>
          </a:bodyPr>
          <a:lstStyle>
            <a:lvl1pPr algn="ctr">
              <a:defRPr sz="4800">
                <a:solidFill>
                  <a:srgbClr val="EDEDE3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0" y="0"/>
            <a:ext cx="268605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 rot="17040000">
            <a:off x="-2074" y="2823264"/>
            <a:ext cx="6048000" cy="104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solidFill>
                  <a:srgbClr val="409CD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quarter" idx="14"/>
          </p:nvPr>
        </p:nvSpPr>
        <p:spPr>
          <a:xfrm>
            <a:off x="5019675" y="1285875"/>
            <a:ext cx="5019675" cy="4314825"/>
          </a:xfrm>
        </p:spPr>
        <p:txBody>
          <a:bodyPr vert="eaVert"/>
          <a:lstStyle>
            <a:lvl1pPr marL="0" indent="0">
              <a:buFontTx/>
              <a:buNone/>
              <a:defRPr>
                <a:solidFill>
                  <a:srgbClr val="409CD6"/>
                </a:solidFill>
              </a:defRPr>
            </a:lvl1pPr>
            <a:lvl2pPr marL="457200" indent="0">
              <a:buFontTx/>
              <a:buNone/>
              <a:defRPr>
                <a:solidFill>
                  <a:srgbClr val="409CD6"/>
                </a:solidFill>
              </a:defRPr>
            </a:lvl2pPr>
            <a:lvl3pPr marL="914400" indent="0">
              <a:buFontTx/>
              <a:buNone/>
              <a:defRPr>
                <a:solidFill>
                  <a:srgbClr val="409CD6"/>
                </a:solidFill>
              </a:defRPr>
            </a:lvl3pPr>
            <a:lvl4pPr marL="1371600" indent="0">
              <a:buFontTx/>
              <a:buNone/>
              <a:defRPr>
                <a:solidFill>
                  <a:srgbClr val="409CD6"/>
                </a:solidFill>
              </a:defRPr>
            </a:lvl4pPr>
            <a:lvl5pPr marL="1828800" indent="0">
              <a:buFontTx/>
              <a:buNone/>
              <a:defRPr>
                <a:solidFill>
                  <a:srgbClr val="409CD6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7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1800"/>
            <a:ext cx="8532000" cy="57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5" y="0"/>
            <a:ext cx="33813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031"/>
            <a:ext cx="8445500" cy="1325563"/>
          </a:xfrm>
        </p:spPr>
        <p:txBody>
          <a:bodyPr>
            <a:normAutofit/>
          </a:bodyPr>
          <a:lstStyle>
            <a:lvl1pPr>
              <a:defRPr sz="5500">
                <a:solidFill>
                  <a:srgbClr val="409CD6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445500" cy="4351338"/>
          </a:xfrm>
        </p:spPr>
        <p:txBody>
          <a:bodyPr>
            <a:normAutofit/>
          </a:bodyPr>
          <a:lstStyle>
            <a:lvl1pPr marL="0" indent="0">
              <a:buNone/>
              <a:defRPr sz="3700">
                <a:solidFill>
                  <a:srgbClr val="686A7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25/01/2018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22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rgbClr val="409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5" y="0"/>
            <a:ext cx="33813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43900" cy="1325563"/>
          </a:xfrm>
        </p:spPr>
        <p:txBody>
          <a:bodyPr>
            <a:normAutofit/>
          </a:bodyPr>
          <a:lstStyle>
            <a:lvl1pPr>
              <a:defRPr sz="5500">
                <a:solidFill>
                  <a:srgbClr val="0E4051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25/01/2018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38200" y="2098675"/>
            <a:ext cx="8343900" cy="3927475"/>
          </a:xfrm>
        </p:spPr>
        <p:txBody>
          <a:bodyPr>
            <a:normAutofit/>
          </a:bodyPr>
          <a:lstStyle>
            <a:lvl1pPr marL="0" indent="0">
              <a:buNone/>
              <a:defRPr sz="37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38200" y="1847706"/>
            <a:ext cx="8344800" cy="6494"/>
          </a:xfrm>
          <a:prstGeom prst="line">
            <a:avLst/>
          </a:prstGeom>
          <a:ln w="41275">
            <a:solidFill>
              <a:schemeClr val="bg1"/>
            </a:solidFill>
            <a:head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72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1876037"/>
            <a:ext cx="6098400" cy="4978800"/>
          </a:xfrm>
          <a:prstGeom prst="rect">
            <a:avLst/>
          </a:prstGeom>
          <a:solidFill>
            <a:srgbClr val="4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2"/>
          <p:cNvSpPr/>
          <p:nvPr userDrawn="1"/>
        </p:nvSpPr>
        <p:spPr>
          <a:xfrm>
            <a:off x="6096003" y="1884506"/>
            <a:ext cx="6098400" cy="49788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47137" y="1955103"/>
            <a:ext cx="5400000" cy="43714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700">
                <a:solidFill>
                  <a:srgbClr val="EDEDE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404"/>
            <a:ext cx="12192000" cy="825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299" y="2"/>
            <a:ext cx="7632000" cy="1786948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 algn="ctr">
              <a:defRPr sz="5500">
                <a:solidFill>
                  <a:srgbClr val="409CD6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3156" y="1952241"/>
            <a:ext cx="5400000" cy="43704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3700">
                <a:solidFill>
                  <a:srgbClr val="409CD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51" y="1915675"/>
            <a:ext cx="493370" cy="4939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41161"/>
            <a:ext cx="2095500" cy="986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51" y="288632"/>
            <a:ext cx="2139372" cy="100728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25/01/2018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0770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2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6096003" y="2646506"/>
            <a:ext cx="6098400" cy="4212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ctangle 15"/>
          <p:cNvSpPr/>
          <p:nvPr userDrawn="1"/>
        </p:nvSpPr>
        <p:spPr>
          <a:xfrm>
            <a:off x="1306" y="2646975"/>
            <a:ext cx="6098400" cy="4212000"/>
          </a:xfrm>
          <a:prstGeom prst="rect">
            <a:avLst/>
          </a:prstGeom>
          <a:solidFill>
            <a:srgbClr val="4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 userDrawn="1"/>
        </p:nvSpPr>
        <p:spPr>
          <a:xfrm>
            <a:off x="-1" y="1800971"/>
            <a:ext cx="6102000" cy="846980"/>
          </a:xfrm>
          <a:prstGeom prst="rect">
            <a:avLst/>
          </a:prstGeom>
          <a:solidFill>
            <a:srgbClr val="15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14"/>
          <p:cNvSpPr/>
          <p:nvPr userDrawn="1"/>
        </p:nvSpPr>
        <p:spPr>
          <a:xfrm>
            <a:off x="6089120" y="1800970"/>
            <a:ext cx="6098400" cy="846980"/>
          </a:xfrm>
          <a:prstGeom prst="rect">
            <a:avLst/>
          </a:prstGeom>
          <a:solidFill>
            <a:srgbClr val="BD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392"/>
            <a:ext cx="12192000" cy="825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242" y="1"/>
            <a:ext cx="7632000" cy="1409699"/>
          </a:xfrm>
        </p:spPr>
        <p:txBody>
          <a:bodyPr>
            <a:normAutofit/>
          </a:bodyPr>
          <a:lstStyle>
            <a:lvl1pPr algn="ctr">
              <a:defRPr sz="5500">
                <a:solidFill>
                  <a:srgbClr val="409CE0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878" y="1801490"/>
            <a:ext cx="5400000" cy="835491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rgbClr val="EDEDE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336" y="2657994"/>
            <a:ext cx="5400000" cy="375109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EDEDE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1656" y="1807296"/>
            <a:ext cx="5400000" cy="817970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rgbClr val="EDEDE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8" y="1795833"/>
            <a:ext cx="476250" cy="506216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25/01/2018</a:t>
            </a:fld>
            <a:endParaRPr lang="pt-B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Content Placeholder 3"/>
          <p:cNvSpPr>
            <a:spLocks noGrp="1"/>
          </p:cNvSpPr>
          <p:nvPr>
            <p:ph sz="half" idx="13"/>
          </p:nvPr>
        </p:nvSpPr>
        <p:spPr>
          <a:xfrm>
            <a:off x="6462436" y="2648469"/>
            <a:ext cx="5400000" cy="375109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409CD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55436"/>
            <a:ext cx="2095500" cy="9866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51" y="202907"/>
            <a:ext cx="2139372" cy="10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18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1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0"/>
            <a:ext cx="18478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263525"/>
            <a:ext cx="9067800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rgbClr val="409CD6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25/01/2018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53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solidFill>
          <a:srgbClr val="BD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25/01/2018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37" y="0"/>
            <a:ext cx="2905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9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" y="2293030"/>
            <a:ext cx="4772025" cy="4564966"/>
          </a:xfrm>
          <a:prstGeom prst="rect">
            <a:avLst/>
          </a:prstGeom>
          <a:solidFill>
            <a:srgbClr val="409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772025" cy="2293034"/>
          </a:xfrm>
          <a:prstGeom prst="rect">
            <a:avLst/>
          </a:prstGeom>
          <a:solidFill>
            <a:srgbClr val="158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4438649" cy="2293033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algn="ctr">
              <a:defRPr sz="5500">
                <a:solidFill>
                  <a:srgbClr val="EDEDE3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5400" y="1"/>
            <a:ext cx="7086600" cy="6286499"/>
          </a:xfrm>
        </p:spPr>
        <p:txBody>
          <a:bodyPr>
            <a:normAutofit/>
          </a:bodyPr>
          <a:lstStyle>
            <a:lvl1pPr marL="0" indent="0">
              <a:buNone/>
              <a:defRPr sz="3700">
                <a:solidFill>
                  <a:srgbClr val="409CD6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419" sz="3700" dirty="0" smtClean="0">
                <a:latin typeface="Century Gothic" panose="020B0502020202020204" pitchFamily="34" charset="0"/>
              </a:rPr>
              <a:t>	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2303581"/>
            <a:ext cx="4438649" cy="398291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3300">
                <a:solidFill>
                  <a:srgbClr val="EDEDE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25/01/2018</a:t>
            </a:fld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176211"/>
            <a:ext cx="514350" cy="650557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20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93030"/>
            <a:ext cx="4772025" cy="4564966"/>
          </a:xfrm>
          <a:prstGeom prst="rect">
            <a:avLst/>
          </a:prstGeom>
          <a:solidFill>
            <a:srgbClr val="409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772025" cy="2293034"/>
          </a:xfrm>
          <a:prstGeom prst="rect">
            <a:avLst/>
          </a:prstGeom>
          <a:solidFill>
            <a:srgbClr val="158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4410074" cy="2293033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algn="ctr">
              <a:defRPr sz="5500">
                <a:solidFill>
                  <a:srgbClr val="EDEDE3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303585"/>
            <a:ext cx="4410076" cy="404164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3300">
                <a:solidFill>
                  <a:srgbClr val="EDEDE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25/01/2018</a:t>
            </a:fld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176211"/>
            <a:ext cx="514350" cy="6505575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133974" y="0"/>
            <a:ext cx="7058026" cy="6345233"/>
          </a:xfrm>
        </p:spPr>
        <p:txBody>
          <a:bodyPr anchor="t"/>
          <a:lstStyle>
            <a:lvl1pPr algn="ctr">
              <a:defRPr>
                <a:solidFill>
                  <a:srgbClr val="BDBDBD"/>
                </a:solidFill>
              </a:defRPr>
            </a:lvl1pPr>
          </a:lstStyle>
          <a:p>
            <a:r>
              <a:rPr lang="es-ES" smtClean="0"/>
              <a:t>Haga clic en el icono para agregar una imagen</a:t>
            </a:r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51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CAC47-3FB3-4DFE-AD68-EB86198FEA3B}" type="datetimeFigureOut">
              <a:rPr lang="pt-BR" smtClean="0"/>
              <a:t>25/01/2018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27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2" r:id="rId9"/>
    <p:sldLayoutId id="2147483661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2.png"/><Relationship Id="rId7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20.png"/><Relationship Id="rId5" Type="http://schemas.openxmlformats.org/officeDocument/2006/relationships/image" Target="../media/image34.png"/><Relationship Id="rId10" Type="http://schemas.openxmlformats.org/officeDocument/2006/relationships/image" Target="../media/image19.png"/><Relationship Id="rId4" Type="http://schemas.openxmlformats.org/officeDocument/2006/relationships/image" Target="../media/image3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hyperlink" Target="http://www.gerenciamidoescolares.com/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2.png"/><Relationship Id="rId7" Type="http://schemas.openxmlformats.org/officeDocument/2006/relationships/image" Target="../media/image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20.png"/><Relationship Id="rId5" Type="http://schemas.openxmlformats.org/officeDocument/2006/relationships/image" Target="../media/image44.png"/><Relationship Id="rId10" Type="http://schemas.openxmlformats.org/officeDocument/2006/relationships/image" Target="../media/image19.png"/><Relationship Id="rId4" Type="http://schemas.openxmlformats.org/officeDocument/2006/relationships/image" Target="../media/image4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7.tmp"/><Relationship Id="rId7" Type="http://schemas.openxmlformats.org/officeDocument/2006/relationships/image" Target="../media/image18.png"/><Relationship Id="rId2" Type="http://schemas.openxmlformats.org/officeDocument/2006/relationships/hyperlink" Target="http://www.gerenciamidoescolares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48.png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7.png"/><Relationship Id="rId7" Type="http://schemas.openxmlformats.org/officeDocument/2006/relationships/image" Target="../media/image4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52.jpeg"/><Relationship Id="rId4" Type="http://schemas.openxmlformats.org/officeDocument/2006/relationships/image" Target="../media/image18.png"/><Relationship Id="rId9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0.png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7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5.tmp"/><Relationship Id="rId7" Type="http://schemas.openxmlformats.org/officeDocument/2006/relationships/image" Target="../media/image19.png"/><Relationship Id="rId2" Type="http://schemas.openxmlformats.org/officeDocument/2006/relationships/hyperlink" Target="http://tableromidoescolares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6.tmp"/><Relationship Id="rId7" Type="http://schemas.openxmlformats.org/officeDocument/2006/relationships/image" Target="../media/image19.png"/><Relationship Id="rId2" Type="http://schemas.openxmlformats.org/officeDocument/2006/relationships/hyperlink" Target="http://www.gerenciamidoescolares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0.png"/><Relationship Id="rId7" Type="http://schemas.openxmlformats.org/officeDocument/2006/relationships/image" Target="../media/image19.png"/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soportemidoescolares.com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7" Type="http://schemas.openxmlformats.org/officeDocument/2006/relationships/image" Target="../media/image20.png"/><Relationship Id="rId2" Type="http://schemas.openxmlformats.org/officeDocument/2006/relationships/hyperlink" Target="http://www.soportemidoescolares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19.png"/><Relationship Id="rId5" Type="http://schemas.openxmlformats.org/officeDocument/2006/relationships/image" Target="../media/image27.png"/><Relationship Id="rId10" Type="http://schemas.openxmlformats.org/officeDocument/2006/relationships/image" Target="../media/image18.png"/><Relationship Id="rId4" Type="http://schemas.openxmlformats.org/officeDocument/2006/relationships/image" Target="../media/image26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MIDO</a:t>
            </a:r>
            <a:r>
              <a:rPr lang="es-MX" sz="5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s-MX" dirty="0" smtClean="0"/>
              <a:t> Escolares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smtClean="0"/>
              <a:t>Taller de Capacitación </a:t>
            </a:r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9800">
            <a:off x="4932913" y="3820700"/>
            <a:ext cx="1420913" cy="5711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4" y="178102"/>
            <a:ext cx="1759752" cy="490600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 rot="22986">
            <a:off x="3916396" y="95329"/>
            <a:ext cx="2276285" cy="584235"/>
            <a:chOff x="4752139" y="5631576"/>
            <a:chExt cx="1825200" cy="402161"/>
          </a:xfrm>
        </p:grpSpPr>
        <p:pic>
          <p:nvPicPr>
            <p:cNvPr id="15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7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50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343192"/>
            <a:ext cx="9067800" cy="1325563"/>
          </a:xfrm>
        </p:spPr>
        <p:txBody>
          <a:bodyPr>
            <a:normAutofit/>
          </a:bodyPr>
          <a:lstStyle/>
          <a:p>
            <a:r>
              <a:rPr lang="es-MX" sz="4000" dirty="0" smtClean="0"/>
              <a:t>Registro de brigadas </a:t>
            </a:r>
            <a:endParaRPr lang="es-MX" sz="4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3428" t="47031" r="75282" b="37355"/>
          <a:stretch/>
        </p:blipFill>
        <p:spPr>
          <a:xfrm>
            <a:off x="1562100" y="262269"/>
            <a:ext cx="856232" cy="83277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533183"/>
            <a:ext cx="3532940" cy="25191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775" y="1533183"/>
            <a:ext cx="3529173" cy="251914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4298718"/>
            <a:ext cx="3528115" cy="251914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750" y="4298718"/>
            <a:ext cx="3532198" cy="2519140"/>
          </a:xfrm>
          <a:prstGeom prst="rect">
            <a:avLst/>
          </a:prstGeom>
        </p:spPr>
      </p:pic>
      <p:pic>
        <p:nvPicPr>
          <p:cNvPr id="14" name="Picture 2" descr="Resultado de imagen para Mesa de ayuda ths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1" t="-9312" b="-1"/>
          <a:stretch/>
        </p:blipFill>
        <p:spPr bwMode="auto">
          <a:xfrm>
            <a:off x="144762" y="6267998"/>
            <a:ext cx="1333331" cy="5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4" y="97892"/>
            <a:ext cx="1759752" cy="490600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 rot="22986">
            <a:off x="3916396" y="15119"/>
            <a:ext cx="2276285" cy="584235"/>
            <a:chOff x="4752139" y="5631576"/>
            <a:chExt cx="1825200" cy="402161"/>
          </a:xfrm>
        </p:grpSpPr>
        <p:pic>
          <p:nvPicPr>
            <p:cNvPr id="17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9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89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680760" y="1114425"/>
            <a:ext cx="9901515" cy="45326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 smtClean="0"/>
              <a:t>No olvides sincronizar cada vez que ingreses nueva información ya sea: </a:t>
            </a:r>
          </a:p>
          <a:p>
            <a:pPr marL="0" indent="0" algn="just">
              <a:buNone/>
            </a:pPr>
            <a:endParaRPr lang="es-ES" sz="2400" dirty="0" smtClean="0"/>
          </a:p>
          <a:p>
            <a:pPr marL="457200" indent="-457200" algn="just">
              <a:buAutoNum type="arabicParenR"/>
            </a:pPr>
            <a:r>
              <a:rPr lang="es-ES" sz="2400" dirty="0" smtClean="0"/>
              <a:t>Captura de </a:t>
            </a:r>
            <a:r>
              <a:rPr lang="es-ES" sz="2400" smtClean="0"/>
              <a:t>consentimiento informado e información adicional  </a:t>
            </a:r>
            <a:endParaRPr lang="es-ES" sz="2400" dirty="0" smtClean="0"/>
          </a:p>
          <a:p>
            <a:pPr marL="457200" indent="-457200" algn="just">
              <a:buAutoNum type="arabicParenR"/>
            </a:pPr>
            <a:r>
              <a:rPr lang="es-ES" sz="2400" dirty="0" smtClean="0"/>
              <a:t>Administración de brigada. </a:t>
            </a:r>
            <a:endParaRPr lang="es-ES" sz="2400" dirty="0"/>
          </a:p>
          <a:p>
            <a:pPr marL="914400" lvl="1" indent="-457200" algn="just">
              <a:buFont typeface="+mj-lt"/>
              <a:buAutoNum type="alphaLcParenR"/>
            </a:pPr>
            <a:r>
              <a:rPr lang="es-ES" sz="1800" dirty="0" smtClean="0"/>
              <a:t>Importante: en este caso el sistema </a:t>
            </a:r>
            <a:r>
              <a:rPr lang="es-ES" sz="1800" smtClean="0"/>
              <a:t>mandará un </a:t>
            </a:r>
            <a:r>
              <a:rPr lang="es-ES" sz="1800" dirty="0" smtClean="0"/>
              <a:t>usuario y contraseña al capturista(s</a:t>
            </a:r>
            <a:r>
              <a:rPr lang="es-ES" sz="1800" smtClean="0"/>
              <a:t>) de la brigada.</a:t>
            </a:r>
            <a:endParaRPr lang="es-E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40674" y="574237"/>
            <a:ext cx="7632000" cy="14096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dirty="0" smtClean="0">
                <a:solidFill>
                  <a:srgbClr val="409CE0"/>
                </a:solidFill>
                <a:latin typeface="Impact" panose="020B0806030902050204" pitchFamily="34" charset="0"/>
              </a:rPr>
              <a:t>1.4.- Sincronización </a:t>
            </a:r>
            <a:endParaRPr lang="es-MX" sz="4000" dirty="0">
              <a:solidFill>
                <a:srgbClr val="409CE0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674" y="3757634"/>
            <a:ext cx="3528972" cy="2481838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1044353" y="4063438"/>
            <a:ext cx="387795" cy="4265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774" y="3757634"/>
            <a:ext cx="3533487" cy="2485981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5587290" y="4063437"/>
            <a:ext cx="387795" cy="4265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3048000" y="4998553"/>
            <a:ext cx="685800" cy="95457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/>
          <p:cNvSpPr/>
          <p:nvPr/>
        </p:nvSpPr>
        <p:spPr>
          <a:xfrm>
            <a:off x="7170876" y="5470088"/>
            <a:ext cx="754380" cy="71718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5987">
            <a:off x="10303974" y="2884008"/>
            <a:ext cx="1759752" cy="490600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 rot="17108973">
            <a:off x="9444133" y="4998211"/>
            <a:ext cx="2276285" cy="584235"/>
            <a:chOff x="4752139" y="5631576"/>
            <a:chExt cx="1825200" cy="402161"/>
          </a:xfrm>
        </p:grpSpPr>
        <p:pic>
          <p:nvPicPr>
            <p:cNvPr id="15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7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80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Índice</a:t>
            </a:r>
            <a:endParaRPr lang="en-US" sz="40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2022770"/>
            <a:ext cx="8445500" cy="4351338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2800" dirty="0"/>
              <a:t>Planeación y capacitación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Valoración en las escuelas 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Entrega de resultados a padres de familia 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Seguimiento en la Unidad de Salud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Monitoreo de la operación 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Sitios de soporte </a:t>
            </a:r>
          </a:p>
          <a:p>
            <a:endParaRPr lang="es-ES" sz="28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7" y="2717522"/>
            <a:ext cx="426186" cy="42618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4" y="162060"/>
            <a:ext cx="1759752" cy="490600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 rot="22986">
            <a:off x="3916396" y="79287"/>
            <a:ext cx="2276285" cy="584235"/>
            <a:chOff x="4752139" y="5631576"/>
            <a:chExt cx="1825200" cy="402161"/>
          </a:xfrm>
        </p:grpSpPr>
        <p:pic>
          <p:nvPicPr>
            <p:cNvPr id="13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5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upo 9"/>
          <p:cNvGrpSpPr/>
          <p:nvPr/>
        </p:nvGrpSpPr>
        <p:grpSpPr>
          <a:xfrm rot="17035828">
            <a:off x="8678180" y="3154110"/>
            <a:ext cx="4037730" cy="584235"/>
            <a:chOff x="3916396" y="449829"/>
            <a:chExt cx="4037730" cy="584235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4" y="532602"/>
              <a:ext cx="1759752" cy="490600"/>
            </a:xfrm>
            <a:prstGeom prst="rect">
              <a:avLst/>
            </a:prstGeom>
          </p:spPr>
        </p:pic>
        <p:grpSp>
          <p:nvGrpSpPr>
            <p:cNvPr id="17" name="Grupo 16"/>
            <p:cNvGrpSpPr/>
            <p:nvPr/>
          </p:nvGrpSpPr>
          <p:grpSpPr>
            <a:xfrm rot="22986">
              <a:off x="3916396" y="449829"/>
              <a:ext cx="2276285" cy="584235"/>
              <a:chOff x="4752139" y="5631576"/>
              <a:chExt cx="1825200" cy="402161"/>
            </a:xfrm>
          </p:grpSpPr>
          <p:pic>
            <p:nvPicPr>
              <p:cNvPr id="18" name="Picture 2" descr="Resultado de imagen para logos sep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7397" r="40268"/>
              <a:stretch/>
            </p:blipFill>
            <p:spPr bwMode="auto">
              <a:xfrm>
                <a:off x="4752139" y="5631576"/>
                <a:ext cx="652109" cy="402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Imagen 1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787" b="5237"/>
              <a:stretch/>
            </p:blipFill>
            <p:spPr>
              <a:xfrm>
                <a:off x="5912199" y="5655908"/>
                <a:ext cx="665140" cy="365117"/>
              </a:xfrm>
              <a:prstGeom prst="rect">
                <a:avLst/>
              </a:prstGeom>
            </p:spPr>
          </p:pic>
          <p:pic>
            <p:nvPicPr>
              <p:cNvPr id="20" name="Picture 2" descr="Resultado de imagen para logos sep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304"/>
              <a:stretch/>
            </p:blipFill>
            <p:spPr bwMode="auto">
              <a:xfrm>
                <a:off x="5480117" y="5659273"/>
                <a:ext cx="335116" cy="374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2.1.- Valoración en las escuelas </a:t>
            </a:r>
            <a:endParaRPr lang="es-MX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 i="1" dirty="0" smtClean="0"/>
          </a:p>
          <a:p>
            <a:r>
              <a:rPr lang="es-MX" i="1" dirty="0" smtClean="0">
                <a:solidFill>
                  <a:schemeClr val="bg1"/>
                </a:solidFill>
              </a:rPr>
              <a:t>ANTES de la valoración </a:t>
            </a:r>
            <a:r>
              <a:rPr lang="es-MX" i="1" dirty="0" smtClean="0"/>
              <a:t>en la escuela </a:t>
            </a:r>
            <a:endParaRPr lang="es-MX" i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687794" y="1146517"/>
            <a:ext cx="6277707" cy="4462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2.1.1.- Visita previa a la escuela </a:t>
            </a:r>
          </a:p>
          <a:p>
            <a:endParaRPr lang="es-MX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2.1.2.- Kit de Trabajo</a:t>
            </a:r>
          </a:p>
          <a:p>
            <a:endParaRPr lang="es-MX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2.1.3.- Identificación de población a valorar </a:t>
            </a:r>
            <a:endParaRPr lang="es-MX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522" y="194144"/>
            <a:ext cx="1759752" cy="4906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 rot="22986">
            <a:off x="6258544" y="111371"/>
            <a:ext cx="2276285" cy="584235"/>
            <a:chOff x="4752139" y="5631576"/>
            <a:chExt cx="1825200" cy="402161"/>
          </a:xfrm>
        </p:grpSpPr>
        <p:pic>
          <p:nvPicPr>
            <p:cNvPr id="8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0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/>
          <a:srcRect t="30219" b="16550"/>
          <a:stretch/>
        </p:blipFill>
        <p:spPr>
          <a:xfrm>
            <a:off x="10388257" y="6096530"/>
            <a:ext cx="1689170" cy="63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ángulo 11"/>
          <p:cNvSpPr/>
          <p:nvPr/>
        </p:nvSpPr>
        <p:spPr>
          <a:xfrm>
            <a:off x="10981872" y="6096530"/>
            <a:ext cx="1095555" cy="640843"/>
          </a:xfrm>
          <a:prstGeom prst="rect">
            <a:avLst/>
          </a:prstGeom>
          <a:solidFill>
            <a:srgbClr val="E4E4D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8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l"/>
            <a:endParaRPr lang="es-MX" sz="2800" dirty="0" smtClean="0"/>
          </a:p>
          <a:p>
            <a:pPr algn="l"/>
            <a:r>
              <a:rPr lang="es-MX" sz="2800" dirty="0" smtClean="0"/>
              <a:t>Realiza una </a:t>
            </a:r>
            <a:r>
              <a:rPr lang="es-MX" sz="2800" smtClean="0"/>
              <a:t>visita previa para </a:t>
            </a:r>
            <a:r>
              <a:rPr lang="es-MX" sz="2800" dirty="0" smtClean="0"/>
              <a:t>determinar y adecuar los 4 módulos de trabajo en coordinación con las autoridades docentes</a:t>
            </a:r>
            <a:r>
              <a:rPr lang="es-MX" sz="2800" smtClean="0"/>
              <a:t>. </a:t>
            </a:r>
          </a:p>
          <a:p>
            <a:pPr algn="l"/>
            <a:endParaRPr lang="es-MX" sz="2800"/>
          </a:p>
          <a:p>
            <a:pPr algn="l"/>
            <a:r>
              <a:rPr lang="es-MX" sz="2800" smtClean="0"/>
              <a:t>Por ejemplo; colorcar la plantilla del estadímetro de forma correcta. </a:t>
            </a:r>
            <a:endParaRPr lang="es-MX" sz="2800" dirty="0" smtClean="0"/>
          </a:p>
          <a:p>
            <a:pPr algn="l"/>
            <a:endParaRPr lang="es-MX" sz="2800" dirty="0" smtClean="0"/>
          </a:p>
          <a:p>
            <a:pPr algn="l"/>
            <a:endParaRPr lang="es-MX" sz="2800" dirty="0" smtClean="0"/>
          </a:p>
          <a:p>
            <a:pPr algn="l"/>
            <a:endParaRPr lang="es-MX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s-MX" sz="2800" dirty="0" smtClean="0"/>
          </a:p>
          <a:p>
            <a:pPr algn="l"/>
            <a:endParaRPr lang="es-MX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3299" y="128338"/>
            <a:ext cx="7632000" cy="1786948"/>
          </a:xfrm>
        </p:spPr>
        <p:txBody>
          <a:bodyPr>
            <a:normAutofit/>
          </a:bodyPr>
          <a:lstStyle/>
          <a:p>
            <a:r>
              <a:rPr lang="es-MX" sz="4000" dirty="0" smtClean="0"/>
              <a:t>2.1.1.- Vista previa a la escuela</a:t>
            </a:r>
            <a:endParaRPr lang="es-MX" sz="40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4565"/>
          <a:stretch/>
        </p:blipFill>
        <p:spPr>
          <a:xfrm>
            <a:off x="6481763" y="2878719"/>
            <a:ext cx="5400675" cy="2899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4" y="97892"/>
            <a:ext cx="1759752" cy="4906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 rot="22986">
            <a:off x="3916396" y="15119"/>
            <a:ext cx="2276285" cy="584235"/>
            <a:chOff x="4752139" y="5631576"/>
            <a:chExt cx="1825200" cy="402161"/>
          </a:xfrm>
        </p:grpSpPr>
        <p:pic>
          <p:nvPicPr>
            <p:cNvPr id="8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0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59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l"/>
            <a:endParaRPr lang="es-MX" sz="2800" dirty="0" smtClean="0"/>
          </a:p>
          <a:p>
            <a:pPr algn="l"/>
            <a:r>
              <a:rPr lang="es-MX" sz="2800" dirty="0" smtClean="0"/>
              <a:t>Asegúrate que los kits de trabajo estén completos</a:t>
            </a:r>
            <a:r>
              <a:rPr lang="es-MX" sz="2800" dirty="0"/>
              <a:t> </a:t>
            </a:r>
            <a:r>
              <a:rPr lang="es-MX" sz="2800" dirty="0" smtClean="0"/>
              <a:t>y con la batería necesaria para el trabajo de campo</a:t>
            </a:r>
            <a:r>
              <a:rPr lang="es-MX" sz="2800" smtClean="0"/>
              <a:t>.  </a:t>
            </a:r>
          </a:p>
          <a:p>
            <a:pPr algn="l"/>
            <a:endParaRPr lang="es-MX" sz="2800"/>
          </a:p>
          <a:p>
            <a:pPr algn="l"/>
            <a:r>
              <a:rPr lang="es-MX" sz="2800" smtClean="0"/>
              <a:t>Resguárdalos en un lugar seguro </a:t>
            </a:r>
            <a:endParaRPr lang="es-MX" sz="2800" dirty="0" smtClean="0"/>
          </a:p>
          <a:p>
            <a:pPr algn="l"/>
            <a:endParaRPr lang="es-MX" sz="2800" dirty="0" smtClean="0"/>
          </a:p>
          <a:p>
            <a:pPr algn="l"/>
            <a:endParaRPr lang="es-MX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s-MX" sz="2800" dirty="0" smtClean="0"/>
          </a:p>
          <a:p>
            <a:pPr algn="l"/>
            <a:endParaRPr lang="es-MX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3299" y="128338"/>
            <a:ext cx="7632000" cy="1786948"/>
          </a:xfrm>
        </p:spPr>
        <p:txBody>
          <a:bodyPr>
            <a:normAutofit/>
          </a:bodyPr>
          <a:lstStyle/>
          <a:p>
            <a:r>
              <a:rPr lang="es-ES" sz="4000" dirty="0" smtClean="0"/>
              <a:t> 2.1.2.- Kits MIDO Escolares </a:t>
            </a:r>
            <a:endParaRPr lang="es-ES" sz="4000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17" y="2047557"/>
            <a:ext cx="1674516" cy="16849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620" y="3623923"/>
            <a:ext cx="5687658" cy="31708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4" y="97892"/>
            <a:ext cx="1759752" cy="4906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 rot="22986">
            <a:off x="3916396" y="15119"/>
            <a:ext cx="2276285" cy="584235"/>
            <a:chOff x="4752139" y="5631576"/>
            <a:chExt cx="1825200" cy="402161"/>
          </a:xfrm>
        </p:grpSpPr>
        <p:pic>
          <p:nvPicPr>
            <p:cNvPr id="9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1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6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5706" y="5951006"/>
            <a:ext cx="388694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/>
              <a:t>2.1.3.- Identifica tu población a valorar </a:t>
            </a:r>
            <a:endParaRPr lang="es-MX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2751260"/>
            <a:ext cx="4410076" cy="4041648"/>
          </a:xfrm>
        </p:spPr>
        <p:txBody>
          <a:bodyPr>
            <a:normAutofit/>
          </a:bodyPr>
          <a:lstStyle/>
          <a:p>
            <a:pPr algn="just"/>
            <a:r>
              <a:rPr lang="es-MX" sz="2400" smtClean="0"/>
              <a:t>Descarga el </a:t>
            </a:r>
            <a:r>
              <a:rPr lang="es-MX" sz="2400" dirty="0" smtClean="0"/>
              <a:t>listado de los niños con y sin </a:t>
            </a:r>
            <a:r>
              <a:rPr lang="es-MX" sz="2400" smtClean="0"/>
              <a:t>consentimiento informado. 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smtClean="0"/>
              <a:t>Será </a:t>
            </a:r>
            <a:r>
              <a:rPr lang="es-MX" sz="2400" dirty="0" smtClean="0"/>
              <a:t>de </a:t>
            </a:r>
            <a:r>
              <a:rPr lang="es-MX" sz="2400" smtClean="0"/>
              <a:t>utilidad para planear el trabajo de campo e identificar a los escolares de cada grupo.  </a:t>
            </a:r>
          </a:p>
          <a:p>
            <a:pPr algn="just"/>
            <a:r>
              <a:rPr lang="es-MX" sz="1800" smtClean="0">
                <a:hlinkClick r:id="rId2"/>
              </a:rPr>
              <a:t>www.gerenciamidoescolares.com</a:t>
            </a:r>
            <a:r>
              <a:rPr lang="es-MX" sz="3600" smtClean="0"/>
              <a:t> </a:t>
            </a:r>
            <a:endParaRPr lang="es-MX" sz="1800" dirty="0"/>
          </a:p>
        </p:txBody>
      </p:sp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73" y="292678"/>
            <a:ext cx="4832105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2.2.- Valoración en las escuelas </a:t>
            </a:r>
            <a:endParaRPr lang="es-MX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 i="1" dirty="0" smtClean="0"/>
          </a:p>
          <a:p>
            <a:r>
              <a:rPr lang="es-MX" i="1" dirty="0" smtClean="0">
                <a:solidFill>
                  <a:schemeClr val="bg1"/>
                </a:solidFill>
              </a:rPr>
              <a:t>DURANTE de la valoración </a:t>
            </a:r>
            <a:r>
              <a:rPr lang="es-MX" i="1" dirty="0" smtClean="0"/>
              <a:t>en la escuela </a:t>
            </a:r>
            <a:endParaRPr lang="es-MX" i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644662" y="460411"/>
            <a:ext cx="6277707" cy="5615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3200" dirty="0" smtClean="0">
              <a:solidFill>
                <a:schemeClr val="tx1"/>
              </a:solidFill>
            </a:endParaRPr>
          </a:p>
          <a:p>
            <a:r>
              <a:rPr lang="es-MX" sz="3200" dirty="0" smtClean="0">
                <a:solidFill>
                  <a:schemeClr val="tx1"/>
                </a:solidFill>
              </a:rPr>
              <a:t>2.2.1.- Valoraciones en la escuela </a:t>
            </a:r>
          </a:p>
          <a:p>
            <a:endParaRPr lang="es-MX" sz="3200" dirty="0" smtClean="0">
              <a:solidFill>
                <a:schemeClr val="tx1"/>
              </a:solidFill>
            </a:endParaRPr>
          </a:p>
          <a:p>
            <a:r>
              <a:rPr lang="es-MX" sz="3200" dirty="0" smtClean="0">
                <a:solidFill>
                  <a:schemeClr val="tx1"/>
                </a:solidFill>
              </a:rPr>
              <a:t>2.2.2.- Captura de información </a:t>
            </a:r>
          </a:p>
          <a:p>
            <a:endParaRPr lang="es-MX" sz="3200" dirty="0" smtClean="0">
              <a:solidFill>
                <a:schemeClr val="tx1"/>
              </a:solidFill>
            </a:endParaRPr>
          </a:p>
          <a:p>
            <a:r>
              <a:rPr lang="es-MX" sz="3200" dirty="0" smtClean="0">
                <a:solidFill>
                  <a:schemeClr val="tx1"/>
                </a:solidFill>
              </a:rPr>
              <a:t>2.2.3.- Sincronización </a:t>
            </a:r>
            <a:endParaRPr lang="es-MX" sz="3200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774" y="434776"/>
            <a:ext cx="1759752" cy="4906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 rot="22986">
            <a:off x="6354796" y="352003"/>
            <a:ext cx="2276285" cy="584235"/>
            <a:chOff x="4752139" y="5631576"/>
            <a:chExt cx="1825200" cy="402161"/>
          </a:xfrm>
        </p:grpSpPr>
        <p:pic>
          <p:nvPicPr>
            <p:cNvPr id="8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0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/>
          <a:srcRect t="30219" b="16550"/>
          <a:stretch/>
        </p:blipFill>
        <p:spPr>
          <a:xfrm>
            <a:off x="10388257" y="6096530"/>
            <a:ext cx="1689170" cy="63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ángulo 17"/>
          <p:cNvSpPr/>
          <p:nvPr/>
        </p:nvSpPr>
        <p:spPr>
          <a:xfrm>
            <a:off x="11516264" y="6096530"/>
            <a:ext cx="561163" cy="640843"/>
          </a:xfrm>
          <a:prstGeom prst="rect">
            <a:avLst/>
          </a:prstGeom>
          <a:solidFill>
            <a:srgbClr val="E4E4D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10388257" y="6096530"/>
            <a:ext cx="581034" cy="640843"/>
          </a:xfrm>
          <a:prstGeom prst="rect">
            <a:avLst/>
          </a:prstGeom>
          <a:solidFill>
            <a:srgbClr val="E4E4D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54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49889" y="2006654"/>
            <a:ext cx="5641068" cy="4371426"/>
          </a:xfrm>
        </p:spPr>
        <p:txBody>
          <a:bodyPr>
            <a:noAutofit/>
          </a:bodyPr>
          <a:lstStyle/>
          <a:p>
            <a:pPr algn="just"/>
            <a:r>
              <a:rPr lang="es-MX" sz="2000" smtClean="0"/>
              <a:t>Respeta el proceso de trabajo que aprendiste en el curso de Experto MIDO Escolares. </a:t>
            </a:r>
          </a:p>
          <a:p>
            <a:pPr algn="just"/>
            <a:endParaRPr lang="es-MX" sz="2000"/>
          </a:p>
          <a:p>
            <a:pPr algn="just"/>
            <a:r>
              <a:rPr lang="es-MX" sz="2000" smtClean="0"/>
              <a:t>Usa letra clara en la hoja de registro para evitar errores. 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smtClean="0"/>
              <a:t>Recuerda que el capturista ingresará la información a la plataforma con este formato.</a:t>
            </a:r>
          </a:p>
          <a:p>
            <a:pPr algn="just"/>
            <a:endParaRPr lang="es-MX" sz="2000"/>
          </a:p>
          <a:p>
            <a:pPr algn="just"/>
            <a:r>
              <a:rPr lang="es-MX" sz="2000" smtClean="0"/>
              <a:t>El coordinador de brigada es la persona que puede dar de alta en campo a un escolar que no se encuentre en el padrón. </a:t>
            </a:r>
            <a:endParaRPr lang="es-MX" sz="2000" dirty="0" smtClean="0"/>
          </a:p>
          <a:p>
            <a:pPr algn="just"/>
            <a:endParaRPr lang="es-MX" sz="2000" dirty="0" smtClean="0"/>
          </a:p>
          <a:p>
            <a:pPr algn="just"/>
            <a:endParaRPr lang="es-MX" sz="2000" dirty="0" smtClean="0"/>
          </a:p>
          <a:p>
            <a:pPr algn="just"/>
            <a:endParaRPr lang="es-MX" sz="1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endParaRPr lang="es-MX" sz="2000" dirty="0" smtClean="0"/>
          </a:p>
          <a:p>
            <a:pPr algn="just"/>
            <a:endParaRPr lang="es-MX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3299" y="112296"/>
            <a:ext cx="7632000" cy="1786948"/>
          </a:xfrm>
        </p:spPr>
        <p:txBody>
          <a:bodyPr>
            <a:normAutofit/>
          </a:bodyPr>
          <a:lstStyle/>
          <a:p>
            <a:r>
              <a:rPr lang="es-MX" sz="4000" dirty="0" smtClean="0"/>
              <a:t>2.2.1.- Valoraciones en la escuela</a:t>
            </a:r>
            <a:endParaRPr lang="es-MX" sz="40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9388" y="2910713"/>
            <a:ext cx="5400675" cy="30257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4" y="97892"/>
            <a:ext cx="1759752" cy="4906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 rot="22986">
            <a:off x="3916396" y="15119"/>
            <a:ext cx="2276285" cy="584235"/>
            <a:chOff x="4752139" y="5631576"/>
            <a:chExt cx="1825200" cy="402161"/>
          </a:xfrm>
        </p:grpSpPr>
        <p:pic>
          <p:nvPicPr>
            <p:cNvPr id="8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0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31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384841"/>
            <a:ext cx="9067800" cy="1325563"/>
          </a:xfrm>
        </p:spPr>
        <p:txBody>
          <a:bodyPr>
            <a:normAutofit/>
          </a:bodyPr>
          <a:lstStyle/>
          <a:p>
            <a:r>
              <a:rPr lang="es-MX" sz="4000" dirty="0" smtClean="0"/>
              <a:t>2.2.2.- Captura de información</a:t>
            </a:r>
            <a:endParaRPr lang="es-MX" sz="4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93" y="2000722"/>
            <a:ext cx="2648614" cy="189266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753" y="1801992"/>
            <a:ext cx="3204861" cy="229012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327" y="4399423"/>
            <a:ext cx="2651680" cy="18926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935" y="1801992"/>
            <a:ext cx="3204823" cy="229012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547" y="4200693"/>
            <a:ext cx="3208533" cy="229012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483" y="4200692"/>
            <a:ext cx="3207346" cy="229012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/>
          <a:srcRect l="21328" t="40331" r="65882" b="41437"/>
          <a:stretch/>
        </p:blipFill>
        <p:spPr>
          <a:xfrm>
            <a:off x="1419629" y="298972"/>
            <a:ext cx="744450" cy="757067"/>
          </a:xfrm>
          <a:prstGeom prst="rect">
            <a:avLst/>
          </a:prstGeom>
        </p:spPr>
      </p:pic>
      <p:pic>
        <p:nvPicPr>
          <p:cNvPr id="16" name="Picture 2" descr="Resultado de imagen para Mesa de ayuda ths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1" t="-9312" b="-1"/>
          <a:stretch/>
        </p:blipFill>
        <p:spPr bwMode="auto">
          <a:xfrm>
            <a:off x="144762" y="6267998"/>
            <a:ext cx="1333331" cy="5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4" y="97892"/>
            <a:ext cx="1759752" cy="490600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 rot="22986">
            <a:off x="3916396" y="15119"/>
            <a:ext cx="2276285" cy="584235"/>
            <a:chOff x="4752139" y="5631576"/>
            <a:chExt cx="1825200" cy="402161"/>
          </a:xfrm>
        </p:grpSpPr>
        <p:pic>
          <p:nvPicPr>
            <p:cNvPr id="20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22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3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3 Momentos MIDO Escolares</a:t>
            </a:r>
            <a:endParaRPr lang="es-MX" dirty="0"/>
          </a:p>
        </p:txBody>
      </p:sp>
      <p:sp>
        <p:nvSpPr>
          <p:cNvPr id="4" name="AutoShape 2" descr="blob:https://web.whatsapp.com/d89b73e5-d9fe-447b-b39b-d500fd753937"/>
          <p:cNvSpPr>
            <a:spLocks noChangeAspect="1" noChangeArrowheads="1"/>
          </p:cNvSpPr>
          <p:nvPr/>
        </p:nvSpPr>
        <p:spPr bwMode="auto">
          <a:xfrm>
            <a:off x="1487069" y="10184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638" y="2026646"/>
            <a:ext cx="6414624" cy="4553993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 rot="17035828">
            <a:off x="8678180" y="3154110"/>
            <a:ext cx="4037730" cy="584235"/>
            <a:chOff x="3916396" y="449829"/>
            <a:chExt cx="4037730" cy="58423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4" y="532602"/>
              <a:ext cx="1759752" cy="490600"/>
            </a:xfrm>
            <a:prstGeom prst="rect">
              <a:avLst/>
            </a:prstGeom>
          </p:spPr>
        </p:pic>
        <p:grpSp>
          <p:nvGrpSpPr>
            <p:cNvPr id="9" name="Grupo 8"/>
            <p:cNvGrpSpPr/>
            <p:nvPr/>
          </p:nvGrpSpPr>
          <p:grpSpPr>
            <a:xfrm rot="22986">
              <a:off x="3916396" y="449829"/>
              <a:ext cx="2276285" cy="584235"/>
              <a:chOff x="4752139" y="5631576"/>
              <a:chExt cx="1825200" cy="402161"/>
            </a:xfrm>
          </p:grpSpPr>
          <p:pic>
            <p:nvPicPr>
              <p:cNvPr id="10" name="Picture 2" descr="Resultado de imagen para logos sep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7397" r="40268"/>
              <a:stretch/>
            </p:blipFill>
            <p:spPr bwMode="auto">
              <a:xfrm>
                <a:off x="4752139" y="5631576"/>
                <a:ext cx="652109" cy="402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787" b="5237"/>
              <a:stretch/>
            </p:blipFill>
            <p:spPr>
              <a:xfrm>
                <a:off x="5912199" y="5655908"/>
                <a:ext cx="665140" cy="365117"/>
              </a:xfrm>
              <a:prstGeom prst="rect">
                <a:avLst/>
              </a:prstGeom>
            </p:spPr>
          </p:pic>
          <p:pic>
            <p:nvPicPr>
              <p:cNvPr id="12" name="Picture 2" descr="Resultado de imagen para logos sep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304"/>
              <a:stretch/>
            </p:blipFill>
            <p:spPr bwMode="auto">
              <a:xfrm>
                <a:off x="5480117" y="5659273"/>
                <a:ext cx="335116" cy="374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959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2.2.3.- Sincronización 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90542" y="2376996"/>
            <a:ext cx="4484955" cy="2579024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mtClean="0"/>
              <a:t>Sincroniza </a:t>
            </a:r>
            <a:r>
              <a:rPr lang="es-MX"/>
              <a:t>la </a:t>
            </a:r>
            <a:r>
              <a:rPr lang="es-MX" smtClean="0"/>
              <a:t>información al </a:t>
            </a:r>
            <a:r>
              <a:rPr lang="es-MX" dirty="0" smtClean="0"/>
              <a:t>finalizar </a:t>
            </a:r>
            <a:r>
              <a:rPr lang="es-MX" smtClean="0"/>
              <a:t>la jornada. </a:t>
            </a:r>
          </a:p>
          <a:p>
            <a:pPr algn="just"/>
            <a:endParaRPr lang="es-MX"/>
          </a:p>
          <a:p>
            <a:pPr algn="just"/>
            <a:r>
              <a:rPr lang="es-MX" smtClean="0"/>
              <a:t>Lo </a:t>
            </a:r>
            <a:r>
              <a:rPr lang="es-MX" dirty="0" smtClean="0"/>
              <a:t>podrás realizar en la Jurisdicción una vez que tengas conexión a internet.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332" y="2209155"/>
            <a:ext cx="4085645" cy="291470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612831" y="3390002"/>
            <a:ext cx="352515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5885001" y="4270557"/>
            <a:ext cx="754380" cy="71718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5987">
            <a:off x="10031260" y="2675462"/>
            <a:ext cx="1759752" cy="490600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 rot="17108973">
            <a:off x="9171419" y="4789665"/>
            <a:ext cx="2276285" cy="584235"/>
            <a:chOff x="4752139" y="5631576"/>
            <a:chExt cx="1825200" cy="402161"/>
          </a:xfrm>
        </p:grpSpPr>
        <p:pic>
          <p:nvPicPr>
            <p:cNvPr id="10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2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28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Índice</a:t>
            </a:r>
            <a:endParaRPr lang="en-US" sz="40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2022770"/>
            <a:ext cx="8445500" cy="4351338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2800" dirty="0"/>
              <a:t>Planeación y capacitación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Valoración en las escuelas 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Entrega de resultados a padres de familia 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Seguimiento en la Unidad de Salud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Monitoreo de la operación 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Sitios de soporte 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12" y="3508097"/>
            <a:ext cx="426186" cy="4261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4" y="146018"/>
            <a:ext cx="1759752" cy="4906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 rot="22986">
            <a:off x="3916396" y="63245"/>
            <a:ext cx="2276285" cy="584235"/>
            <a:chOff x="4752139" y="5631576"/>
            <a:chExt cx="1825200" cy="402161"/>
          </a:xfrm>
        </p:grpSpPr>
        <p:pic>
          <p:nvPicPr>
            <p:cNvPr id="8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0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o 10"/>
          <p:cNvGrpSpPr/>
          <p:nvPr/>
        </p:nvGrpSpPr>
        <p:grpSpPr>
          <a:xfrm rot="17035828">
            <a:off x="8678180" y="3154110"/>
            <a:ext cx="4037730" cy="584235"/>
            <a:chOff x="3916396" y="449829"/>
            <a:chExt cx="4037730" cy="584235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4" y="532602"/>
              <a:ext cx="1759752" cy="490600"/>
            </a:xfrm>
            <a:prstGeom prst="rect">
              <a:avLst/>
            </a:prstGeom>
          </p:spPr>
        </p:pic>
        <p:grpSp>
          <p:nvGrpSpPr>
            <p:cNvPr id="13" name="Grupo 12"/>
            <p:cNvGrpSpPr/>
            <p:nvPr/>
          </p:nvGrpSpPr>
          <p:grpSpPr>
            <a:xfrm rot="22986">
              <a:off x="3916396" y="449829"/>
              <a:ext cx="2276285" cy="584235"/>
              <a:chOff x="4752139" y="5631576"/>
              <a:chExt cx="1825200" cy="402161"/>
            </a:xfrm>
          </p:grpSpPr>
          <p:pic>
            <p:nvPicPr>
              <p:cNvPr id="14" name="Picture 2" descr="Resultado de imagen para logos sep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7397" r="40268"/>
              <a:stretch/>
            </p:blipFill>
            <p:spPr bwMode="auto">
              <a:xfrm>
                <a:off x="4752139" y="5631576"/>
                <a:ext cx="652109" cy="402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787" b="5237"/>
              <a:stretch/>
            </p:blipFill>
            <p:spPr>
              <a:xfrm>
                <a:off x="5912199" y="5655908"/>
                <a:ext cx="665140" cy="365117"/>
              </a:xfrm>
              <a:prstGeom prst="rect">
                <a:avLst/>
              </a:prstGeom>
            </p:spPr>
          </p:pic>
          <p:pic>
            <p:nvPicPr>
              <p:cNvPr id="16" name="Picture 2" descr="Resultado de imagen para logos sep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304"/>
              <a:stretch/>
            </p:blipFill>
            <p:spPr bwMode="auto">
              <a:xfrm>
                <a:off x="5480117" y="5659273"/>
                <a:ext cx="335116" cy="374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38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3.- Entrega de Resultados</a:t>
            </a:r>
            <a:endParaRPr lang="es-MX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 i="1" dirty="0" smtClean="0"/>
          </a:p>
          <a:p>
            <a:r>
              <a:rPr lang="es-MX" i="1" dirty="0" smtClean="0">
                <a:solidFill>
                  <a:schemeClr val="bg1"/>
                </a:solidFill>
              </a:rPr>
              <a:t>Posterior a las valoraciones </a:t>
            </a:r>
            <a:r>
              <a:rPr lang="es-MX" i="1" dirty="0" smtClean="0"/>
              <a:t>en la escuela</a:t>
            </a:r>
            <a:endParaRPr lang="es-MX" i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644662" y="460411"/>
            <a:ext cx="6277707" cy="5615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3.1.- Envío y descarga de resultados a Padres de familia </a:t>
            </a:r>
          </a:p>
          <a:p>
            <a:endParaRPr lang="es-MX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3.2.- Junta con Padres de Familia para entrega de Resultados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364" y="210186"/>
            <a:ext cx="1759752" cy="4906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 rot="22986">
            <a:off x="6579386" y="127413"/>
            <a:ext cx="2276285" cy="584235"/>
            <a:chOff x="4752139" y="5631576"/>
            <a:chExt cx="1825200" cy="402161"/>
          </a:xfrm>
        </p:grpSpPr>
        <p:pic>
          <p:nvPicPr>
            <p:cNvPr id="8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0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/>
          <a:srcRect t="30219" b="16550"/>
          <a:stretch/>
        </p:blipFill>
        <p:spPr>
          <a:xfrm>
            <a:off x="10388257" y="6096530"/>
            <a:ext cx="1689170" cy="63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ángulo 12"/>
          <p:cNvSpPr/>
          <p:nvPr/>
        </p:nvSpPr>
        <p:spPr>
          <a:xfrm>
            <a:off x="11516264" y="6096530"/>
            <a:ext cx="561163" cy="640843"/>
          </a:xfrm>
          <a:prstGeom prst="rect">
            <a:avLst/>
          </a:prstGeom>
          <a:solidFill>
            <a:srgbClr val="E4E4D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10388257" y="6096530"/>
            <a:ext cx="581034" cy="640843"/>
          </a:xfrm>
          <a:prstGeom prst="rect">
            <a:avLst/>
          </a:prstGeom>
          <a:solidFill>
            <a:srgbClr val="E4E4D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61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Asistencia Padres de Familia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33" y="2795865"/>
            <a:ext cx="3069605" cy="2189862"/>
          </a:xfrm>
          <a:prstGeom prst="rect">
            <a:avLst/>
          </a:prstGeom>
        </p:spPr>
      </p:pic>
      <p:pic>
        <p:nvPicPr>
          <p:cNvPr id="4" name="Imagen 3" descr="Entrega de resultad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27" y="1820510"/>
            <a:ext cx="5826376" cy="414057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01216" y="3671720"/>
            <a:ext cx="352515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2343509" y="2804491"/>
            <a:ext cx="2141892" cy="8758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495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297619" y="5674962"/>
            <a:ext cx="535268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algn="l"/>
            <a:endParaRPr lang="es-MX" sz="2800" dirty="0" smtClean="0"/>
          </a:p>
          <a:p>
            <a:pPr algn="l"/>
            <a:r>
              <a:rPr lang="es-MX" sz="2800"/>
              <a:t>Descarga los resultados de las valoraciones </a:t>
            </a:r>
            <a:r>
              <a:rPr lang="es-MX" sz="2800" smtClean="0"/>
              <a:t>por </a:t>
            </a:r>
            <a:r>
              <a:rPr lang="es-MX" sz="2800"/>
              <a:t>escuela, grado </a:t>
            </a:r>
            <a:r>
              <a:rPr lang="es-MX" sz="2800" smtClean="0"/>
              <a:t>y/o </a:t>
            </a:r>
            <a:r>
              <a:rPr lang="es-MX" sz="2800"/>
              <a:t>grupo</a:t>
            </a:r>
            <a:r>
              <a:rPr lang="es-MX" sz="2800" smtClean="0"/>
              <a:t>.</a:t>
            </a:r>
          </a:p>
          <a:p>
            <a:pPr algn="l"/>
            <a:endParaRPr lang="es-MX" sz="2800"/>
          </a:p>
          <a:p>
            <a:pPr algn="l"/>
            <a:r>
              <a:rPr lang="es-MX" sz="2800" smtClean="0"/>
              <a:t>Podrás enviar a los resultados a los padres de familia que dieron su correo electrónico.</a:t>
            </a:r>
          </a:p>
          <a:p>
            <a:pPr algn="l"/>
            <a:endParaRPr lang="es-MX" sz="2800" smtClean="0"/>
          </a:p>
          <a:p>
            <a:pPr algn="l"/>
            <a:r>
              <a:rPr lang="es-MX" sz="2400" smtClean="0">
                <a:hlinkClick r:id="rId2"/>
              </a:rPr>
              <a:t>www.gerenciamidoescolares.com</a:t>
            </a:r>
            <a:endParaRPr lang="es-MX" sz="2400" dirty="0" smtClean="0"/>
          </a:p>
          <a:p>
            <a:pPr algn="l"/>
            <a:endParaRPr lang="es-MX" sz="2800" dirty="0" smtClean="0"/>
          </a:p>
          <a:p>
            <a:pPr algn="l"/>
            <a:endParaRPr lang="es-MX" sz="2800" dirty="0" smtClean="0"/>
          </a:p>
          <a:p>
            <a:pPr algn="l"/>
            <a:endParaRPr lang="es-MX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s-MX" sz="2800" dirty="0" smtClean="0"/>
          </a:p>
          <a:p>
            <a:pPr algn="l"/>
            <a:endParaRPr lang="es-MX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3299" y="144380"/>
            <a:ext cx="7632000" cy="1786948"/>
          </a:xfrm>
        </p:spPr>
        <p:txBody>
          <a:bodyPr>
            <a:normAutofit/>
          </a:bodyPr>
          <a:lstStyle/>
          <a:p>
            <a:r>
              <a:rPr lang="es-MX" sz="4000" dirty="0" smtClean="0"/>
              <a:t>3.1.- Envío y descarga </a:t>
            </a:r>
            <a:endParaRPr lang="es-MX" sz="4000" dirty="0"/>
          </a:p>
        </p:txBody>
      </p:sp>
      <p:pic>
        <p:nvPicPr>
          <p:cNvPr id="6" name="Marcador de contenido 5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83" y="2196918"/>
            <a:ext cx="3688734" cy="2464164"/>
          </a:xfrm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119" y="4772157"/>
            <a:ext cx="1557062" cy="1986517"/>
          </a:xfrm>
          <a:prstGeom prst="rect">
            <a:avLst/>
          </a:prstGeom>
        </p:spPr>
      </p:pic>
      <p:pic>
        <p:nvPicPr>
          <p:cNvPr id="8" name="Picture 2" descr="Resultado de imagen para Mesa de ayuda ths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1" t="-9312" b="-1"/>
          <a:stretch/>
        </p:blipFill>
        <p:spPr bwMode="auto">
          <a:xfrm>
            <a:off x="10771091" y="6070172"/>
            <a:ext cx="1333331" cy="5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4" y="162060"/>
            <a:ext cx="1759752" cy="49060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 rot="22986">
            <a:off x="3916396" y="79287"/>
            <a:ext cx="2276285" cy="584235"/>
            <a:chOff x="4752139" y="5631576"/>
            <a:chExt cx="1825200" cy="402161"/>
          </a:xfrm>
        </p:grpSpPr>
        <p:pic>
          <p:nvPicPr>
            <p:cNvPr id="11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3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00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dirty="0" smtClean="0"/>
              <a:t>3.2.- Junta con Padres de Familia para entrega de resultados</a:t>
            </a:r>
            <a:endParaRPr lang="es-MX" sz="3600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quarter" idx="14"/>
          </p:nvPr>
        </p:nvSpPr>
        <p:spPr>
          <a:xfrm>
            <a:off x="3237877" y="1428421"/>
            <a:ext cx="6551408" cy="4314825"/>
          </a:xfrm>
        </p:spPr>
        <p:txBody>
          <a:bodyPr vert="horz">
            <a:normAutofit/>
          </a:bodyPr>
          <a:lstStyle/>
          <a:p>
            <a:pPr algn="just"/>
            <a:r>
              <a:rPr lang="es-MX" dirty="0" smtClean="0"/>
              <a:t>Comunica los resultados a los padres de familia. 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Asegúrate que los padres </a:t>
            </a:r>
            <a:r>
              <a:rPr lang="es-MX" dirty="0" smtClean="0"/>
              <a:t>entiendan </a:t>
            </a:r>
            <a:r>
              <a:rPr lang="es-MX" dirty="0" smtClean="0"/>
              <a:t>la importancia de llevar a su niño o niña a su unidad de salud cuando corresponda. 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Apóyate en los reportes consolidados del sitio de gerencia.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4" y="194144"/>
            <a:ext cx="1759752" cy="4906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 rot="22986">
            <a:off x="3916396" y="111371"/>
            <a:ext cx="2276285" cy="584235"/>
            <a:chOff x="4752139" y="5631576"/>
            <a:chExt cx="1825200" cy="402161"/>
          </a:xfrm>
        </p:grpSpPr>
        <p:pic>
          <p:nvPicPr>
            <p:cNvPr id="7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9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56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Índice</a:t>
            </a:r>
            <a:endParaRPr lang="en-US" sz="40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2022770"/>
            <a:ext cx="8445500" cy="4351338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2800" dirty="0"/>
              <a:t>Planeación y capacitación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Valoración en las escuelas 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Entrega de resultados a padres de familia 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Seguimiento en la Unidad de Salud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Monitoreo de la operación 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Sitios de soporte </a:t>
            </a:r>
          </a:p>
          <a:p>
            <a:endParaRPr lang="es-ES" sz="28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2" y="4279622"/>
            <a:ext cx="426186" cy="426186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 rot="17035828">
            <a:off x="8678180" y="3154110"/>
            <a:ext cx="4037730" cy="584235"/>
            <a:chOff x="3916396" y="449829"/>
            <a:chExt cx="4037730" cy="584235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4" y="532602"/>
              <a:ext cx="1759752" cy="490600"/>
            </a:xfrm>
            <a:prstGeom prst="rect">
              <a:avLst/>
            </a:prstGeom>
          </p:spPr>
        </p:pic>
        <p:grpSp>
          <p:nvGrpSpPr>
            <p:cNvPr id="13" name="Grupo 12"/>
            <p:cNvGrpSpPr/>
            <p:nvPr/>
          </p:nvGrpSpPr>
          <p:grpSpPr>
            <a:xfrm rot="22986">
              <a:off x="3916396" y="449829"/>
              <a:ext cx="2276285" cy="584235"/>
              <a:chOff x="4752139" y="5631576"/>
              <a:chExt cx="1825200" cy="402161"/>
            </a:xfrm>
          </p:grpSpPr>
          <p:pic>
            <p:nvPicPr>
              <p:cNvPr id="14" name="Picture 2" descr="Resultado de imagen para logos sep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7397" r="40268"/>
              <a:stretch/>
            </p:blipFill>
            <p:spPr bwMode="auto">
              <a:xfrm>
                <a:off x="4752139" y="5631576"/>
                <a:ext cx="652109" cy="402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787" b="5237"/>
              <a:stretch/>
            </p:blipFill>
            <p:spPr>
              <a:xfrm>
                <a:off x="5912199" y="5655908"/>
                <a:ext cx="665140" cy="365117"/>
              </a:xfrm>
              <a:prstGeom prst="rect">
                <a:avLst/>
              </a:prstGeom>
            </p:spPr>
          </p:pic>
          <p:pic>
            <p:nvPicPr>
              <p:cNvPr id="16" name="Picture 2" descr="Resultado de imagen para logos sep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304"/>
              <a:stretch/>
            </p:blipFill>
            <p:spPr bwMode="auto">
              <a:xfrm>
                <a:off x="5480117" y="5659273"/>
                <a:ext cx="335116" cy="374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122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4.- Seguimiento en la Unidad de Salud</a:t>
            </a:r>
            <a:endParaRPr lang="es-MX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 i="1" dirty="0" smtClean="0"/>
          </a:p>
          <a:p>
            <a:r>
              <a:rPr lang="es-MX" i="1" dirty="0" smtClean="0"/>
              <a:t>Atención en la Unidad de Salud</a:t>
            </a:r>
            <a:endParaRPr lang="es-MX" i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644662" y="460411"/>
            <a:ext cx="6277707" cy="5615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4.1.- Valoración en la Unidad de Salud</a:t>
            </a:r>
          </a:p>
          <a:p>
            <a:endParaRPr lang="es-MX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4.2.- Confirmación de la Atención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569" y="194144"/>
            <a:ext cx="1759752" cy="4906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 rot="22986">
            <a:off x="6659591" y="111371"/>
            <a:ext cx="2276285" cy="584235"/>
            <a:chOff x="4752139" y="5631576"/>
            <a:chExt cx="1825200" cy="402161"/>
          </a:xfrm>
        </p:grpSpPr>
        <p:pic>
          <p:nvPicPr>
            <p:cNvPr id="8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0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/>
          <a:srcRect t="30219" b="16550"/>
          <a:stretch/>
        </p:blipFill>
        <p:spPr>
          <a:xfrm>
            <a:off x="10388257" y="6096530"/>
            <a:ext cx="1689170" cy="63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ángulo 11"/>
          <p:cNvSpPr/>
          <p:nvPr/>
        </p:nvSpPr>
        <p:spPr>
          <a:xfrm>
            <a:off x="10388257" y="6096530"/>
            <a:ext cx="1076250" cy="640843"/>
          </a:xfrm>
          <a:prstGeom prst="rect">
            <a:avLst/>
          </a:prstGeom>
          <a:solidFill>
            <a:srgbClr val="E4E4D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261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384841"/>
            <a:ext cx="9067800" cy="1325563"/>
          </a:xfrm>
        </p:spPr>
        <p:txBody>
          <a:bodyPr>
            <a:normAutofit/>
          </a:bodyPr>
          <a:lstStyle/>
          <a:p>
            <a:r>
              <a:rPr lang="es-MX" sz="4000" dirty="0" smtClean="0"/>
              <a:t>4.1.- Valoración en la Unidad de salud</a:t>
            </a:r>
            <a:endParaRPr lang="es-MX" sz="4000" dirty="0"/>
          </a:p>
        </p:txBody>
      </p:sp>
      <p:pic>
        <p:nvPicPr>
          <p:cNvPr id="16" name="Picture 2" descr="Resultado de imagen para Mesa de ayuda ths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1" t="-9312" b="-1"/>
          <a:stretch/>
        </p:blipFill>
        <p:spPr bwMode="auto">
          <a:xfrm>
            <a:off x="144762" y="6267998"/>
            <a:ext cx="1333331" cy="5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4" y="97892"/>
            <a:ext cx="1759752" cy="490600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 rot="22986">
            <a:off x="3916396" y="15119"/>
            <a:ext cx="2276285" cy="584235"/>
            <a:chOff x="4752139" y="5631576"/>
            <a:chExt cx="1825200" cy="402161"/>
          </a:xfrm>
        </p:grpSpPr>
        <p:pic>
          <p:nvPicPr>
            <p:cNvPr id="20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22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Imagen 7" descr="image0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213" y="1822613"/>
            <a:ext cx="2709390" cy="192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8" descr="image0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40" y="4342179"/>
            <a:ext cx="2709390" cy="192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0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57" y="1822612"/>
            <a:ext cx="2703873" cy="192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n 11" descr="image03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213" y="4342178"/>
            <a:ext cx="2709390" cy="192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2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l"/>
            <a:endParaRPr lang="es-MX" sz="2800" dirty="0" smtClean="0"/>
          </a:p>
          <a:p>
            <a:pPr algn="l"/>
            <a:r>
              <a:rPr lang="es-MX" sz="2800" dirty="0" smtClean="0"/>
              <a:t>No olvides informar en el sitio de gerencia los escolares referidos que recibieron atención médica.  </a:t>
            </a:r>
            <a:endParaRPr lang="es-MX" sz="2400" dirty="0" smtClean="0"/>
          </a:p>
          <a:p>
            <a:pPr algn="l"/>
            <a:endParaRPr lang="es-MX" sz="2800" dirty="0" smtClean="0"/>
          </a:p>
          <a:p>
            <a:pPr algn="l"/>
            <a:endParaRPr lang="es-MX" sz="2800" dirty="0" smtClean="0"/>
          </a:p>
          <a:p>
            <a:pPr algn="l"/>
            <a:endParaRPr lang="es-MX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s-MX" sz="2800" dirty="0" smtClean="0"/>
          </a:p>
          <a:p>
            <a:pPr algn="l"/>
            <a:endParaRPr lang="es-MX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3299" y="160422"/>
            <a:ext cx="7632000" cy="1786948"/>
          </a:xfrm>
        </p:spPr>
        <p:txBody>
          <a:bodyPr>
            <a:normAutofit/>
          </a:bodyPr>
          <a:lstStyle/>
          <a:p>
            <a:r>
              <a:rPr lang="es-MX" sz="4000" dirty="0" smtClean="0"/>
              <a:t>4.2.- Confirmación de la atención</a:t>
            </a:r>
            <a:endParaRPr lang="es-MX" sz="4000" dirty="0"/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35" y="2747458"/>
            <a:ext cx="5400675" cy="3263801"/>
          </a:xfrm>
        </p:spPr>
      </p:pic>
      <p:pic>
        <p:nvPicPr>
          <p:cNvPr id="6" name="Picture 2" descr="Resultado de imagen para Mesa de ayuda ths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1" t="-9312" b="-1"/>
          <a:stretch/>
        </p:blipFill>
        <p:spPr bwMode="auto">
          <a:xfrm>
            <a:off x="10858669" y="6193047"/>
            <a:ext cx="1333331" cy="5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4" y="97892"/>
            <a:ext cx="1759752" cy="490600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 rot="22986">
            <a:off x="3916396" y="15119"/>
            <a:ext cx="2276285" cy="584235"/>
            <a:chOff x="4752139" y="5631576"/>
            <a:chExt cx="1825200" cy="402161"/>
          </a:xfrm>
        </p:grpSpPr>
        <p:pic>
          <p:nvPicPr>
            <p:cNvPr id="9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1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93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Índice</a:t>
            </a:r>
            <a:endParaRPr lang="en-US" sz="40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2022770"/>
            <a:ext cx="8445500" cy="4351338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2800" dirty="0" smtClean="0"/>
              <a:t>Planeación y capacitación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 smtClean="0"/>
          </a:p>
          <a:p>
            <a:pPr marL="742950" indent="-742950">
              <a:buFont typeface="+mj-lt"/>
              <a:buAutoNum type="arabicPeriod"/>
            </a:pPr>
            <a:r>
              <a:rPr lang="es-ES" sz="2800" dirty="0" smtClean="0"/>
              <a:t>Valoración en las escuelas 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 smtClean="0"/>
              <a:t>Entrega de </a:t>
            </a:r>
            <a:r>
              <a:rPr lang="es-ES" sz="2800" dirty="0"/>
              <a:t>r</a:t>
            </a:r>
            <a:r>
              <a:rPr lang="es-ES" sz="2800" dirty="0" smtClean="0"/>
              <a:t>esultados a padres de familia 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 smtClean="0"/>
          </a:p>
          <a:p>
            <a:pPr marL="742950" indent="-742950">
              <a:buFont typeface="+mj-lt"/>
              <a:buAutoNum type="arabicPeriod"/>
            </a:pPr>
            <a:r>
              <a:rPr lang="es-ES" sz="2800" dirty="0" smtClean="0"/>
              <a:t>Seguimiento en la Unidad de Salud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M</a:t>
            </a:r>
            <a:r>
              <a:rPr lang="es-ES" sz="2800" dirty="0" smtClean="0"/>
              <a:t>onitoreo de </a:t>
            </a:r>
            <a:r>
              <a:rPr lang="es-ES" sz="2800" dirty="0"/>
              <a:t>la operación </a:t>
            </a:r>
            <a:endParaRPr lang="es-ES" sz="2800" dirty="0" smtClean="0"/>
          </a:p>
          <a:p>
            <a:pPr marL="742950" indent="-742950">
              <a:buFont typeface="+mj-lt"/>
              <a:buAutoNum type="arabicPeriod"/>
            </a:pPr>
            <a:endParaRPr lang="es-ES" sz="2800" dirty="0" smtClean="0"/>
          </a:p>
          <a:p>
            <a:pPr marL="742950" indent="-742950">
              <a:buFont typeface="+mj-lt"/>
              <a:buAutoNum type="arabicPeriod"/>
            </a:pPr>
            <a:r>
              <a:rPr lang="es-ES" sz="2800" dirty="0" smtClean="0"/>
              <a:t>Sitios de soporte 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2" y="1955522"/>
            <a:ext cx="426186" cy="426186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 rot="17035828">
            <a:off x="8678180" y="3154110"/>
            <a:ext cx="4037730" cy="584235"/>
            <a:chOff x="3916396" y="449829"/>
            <a:chExt cx="4037730" cy="58423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4" y="532602"/>
              <a:ext cx="1759752" cy="490600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 rot="22986">
              <a:off x="3916396" y="449829"/>
              <a:ext cx="2276285" cy="584235"/>
              <a:chOff x="4752139" y="5631576"/>
              <a:chExt cx="1825200" cy="402161"/>
            </a:xfrm>
          </p:grpSpPr>
          <p:pic>
            <p:nvPicPr>
              <p:cNvPr id="8" name="Picture 2" descr="Resultado de imagen para logos sep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7397" r="40268"/>
              <a:stretch/>
            </p:blipFill>
            <p:spPr bwMode="auto">
              <a:xfrm>
                <a:off x="4752139" y="5631576"/>
                <a:ext cx="652109" cy="402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agen 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787" b="5237"/>
              <a:stretch/>
            </p:blipFill>
            <p:spPr>
              <a:xfrm>
                <a:off x="5912199" y="5655908"/>
                <a:ext cx="665140" cy="365117"/>
              </a:xfrm>
              <a:prstGeom prst="rect">
                <a:avLst/>
              </a:prstGeom>
            </p:spPr>
          </p:pic>
          <p:pic>
            <p:nvPicPr>
              <p:cNvPr id="10" name="Picture 2" descr="Resultado de imagen para logos sep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304"/>
              <a:stretch/>
            </p:blipFill>
            <p:spPr bwMode="auto">
              <a:xfrm>
                <a:off x="5480117" y="5659273"/>
                <a:ext cx="335116" cy="374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181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Índice</a:t>
            </a:r>
            <a:endParaRPr lang="en-US" sz="40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2022770"/>
            <a:ext cx="8445500" cy="4351338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2800" dirty="0"/>
              <a:t>Planeación y capacitación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Valoración en las escuelas 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Entrega de resultados a padres de familia 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Seguimiento en la Unidad de Salud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Monitoreo de la operación 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Sitios de soporte 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7" y="4974947"/>
            <a:ext cx="426186" cy="4261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4" y="146018"/>
            <a:ext cx="1759752" cy="4906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 rot="22986">
            <a:off x="3916396" y="63245"/>
            <a:ext cx="2276285" cy="584235"/>
            <a:chOff x="4752139" y="5631576"/>
            <a:chExt cx="1825200" cy="402161"/>
          </a:xfrm>
        </p:grpSpPr>
        <p:pic>
          <p:nvPicPr>
            <p:cNvPr id="8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0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o 10"/>
          <p:cNvGrpSpPr/>
          <p:nvPr/>
        </p:nvGrpSpPr>
        <p:grpSpPr>
          <a:xfrm rot="17035828">
            <a:off x="8678180" y="3154110"/>
            <a:ext cx="4037730" cy="584235"/>
            <a:chOff x="3916396" y="449829"/>
            <a:chExt cx="4037730" cy="584235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4" y="532602"/>
              <a:ext cx="1759752" cy="490600"/>
            </a:xfrm>
            <a:prstGeom prst="rect">
              <a:avLst/>
            </a:prstGeom>
          </p:spPr>
        </p:pic>
        <p:grpSp>
          <p:nvGrpSpPr>
            <p:cNvPr id="13" name="Grupo 12"/>
            <p:cNvGrpSpPr/>
            <p:nvPr/>
          </p:nvGrpSpPr>
          <p:grpSpPr>
            <a:xfrm rot="22986">
              <a:off x="3916396" y="449829"/>
              <a:ext cx="2276285" cy="584235"/>
              <a:chOff x="4752139" y="5631576"/>
              <a:chExt cx="1825200" cy="402161"/>
            </a:xfrm>
          </p:grpSpPr>
          <p:pic>
            <p:nvPicPr>
              <p:cNvPr id="14" name="Picture 2" descr="Resultado de imagen para logos sep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7397" r="40268"/>
              <a:stretch/>
            </p:blipFill>
            <p:spPr bwMode="auto">
              <a:xfrm>
                <a:off x="4752139" y="5631576"/>
                <a:ext cx="652109" cy="402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787" b="5237"/>
              <a:stretch/>
            </p:blipFill>
            <p:spPr>
              <a:xfrm>
                <a:off x="5912199" y="5655908"/>
                <a:ext cx="665140" cy="365117"/>
              </a:xfrm>
              <a:prstGeom prst="rect">
                <a:avLst/>
              </a:prstGeom>
            </p:spPr>
          </p:pic>
          <p:pic>
            <p:nvPicPr>
              <p:cNvPr id="16" name="Picture 2" descr="Resultado de imagen para logos sep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304"/>
              <a:stretch/>
            </p:blipFill>
            <p:spPr bwMode="auto">
              <a:xfrm>
                <a:off x="5480117" y="5659273"/>
                <a:ext cx="335116" cy="374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375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5.- Monitoreo a la operación</a:t>
            </a:r>
            <a:endParaRPr lang="es-MX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3407760"/>
            <a:ext cx="4438649" cy="2156276"/>
          </a:xfrm>
        </p:spPr>
        <p:txBody>
          <a:bodyPr/>
          <a:lstStyle/>
          <a:p>
            <a:r>
              <a:rPr lang="es-MX" i="1" dirty="0" smtClean="0"/>
              <a:t>Apoyo al seguimiento en la operación</a:t>
            </a:r>
            <a:endParaRPr lang="es-MX" i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644662" y="460411"/>
            <a:ext cx="6277707" cy="5615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5.1.- Seguimiento de escuelas en el sitio de gerencia </a:t>
            </a:r>
          </a:p>
          <a:p>
            <a:endParaRPr lang="es-MX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5.2.- Tablero de Control</a:t>
            </a:r>
          </a:p>
          <a:p>
            <a:endParaRPr lang="es-MX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364" y="194144"/>
            <a:ext cx="1759752" cy="4906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 rot="22986">
            <a:off x="6579386" y="111371"/>
            <a:ext cx="2276285" cy="584235"/>
            <a:chOff x="4752139" y="5631576"/>
            <a:chExt cx="1825200" cy="402161"/>
          </a:xfrm>
        </p:grpSpPr>
        <p:pic>
          <p:nvPicPr>
            <p:cNvPr id="8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0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09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l"/>
            <a:endParaRPr lang="es-MX" sz="2800" dirty="0" smtClean="0">
              <a:solidFill>
                <a:schemeClr val="bg1"/>
              </a:solidFill>
            </a:endParaRPr>
          </a:p>
          <a:p>
            <a:pPr algn="l"/>
            <a:r>
              <a:rPr lang="es-MX" sz="2600" dirty="0" smtClean="0">
                <a:solidFill>
                  <a:schemeClr val="bg1"/>
                </a:solidFill>
              </a:rPr>
              <a:t>Escuelas </a:t>
            </a:r>
          </a:p>
          <a:p>
            <a:pPr algn="l"/>
            <a:r>
              <a:rPr lang="es-MX" sz="2600" b="1" dirty="0">
                <a:solidFill>
                  <a:schemeClr val="bg1"/>
                </a:solidFill>
              </a:rPr>
              <a:t>P</a:t>
            </a:r>
            <a:r>
              <a:rPr lang="es-MX" sz="2600" b="1" dirty="0" smtClean="0">
                <a:solidFill>
                  <a:schemeClr val="bg1"/>
                </a:solidFill>
              </a:rPr>
              <a:t>or iniciar:</a:t>
            </a:r>
            <a:r>
              <a:rPr lang="es-MX" sz="2600" dirty="0" smtClean="0">
                <a:solidFill>
                  <a:schemeClr val="bg1"/>
                </a:solidFill>
              </a:rPr>
              <a:t> Universo de escuelas de la estrategia </a:t>
            </a:r>
          </a:p>
          <a:p>
            <a:pPr algn="l"/>
            <a:r>
              <a:rPr lang="es-MX" sz="2600" b="1" dirty="0" smtClean="0">
                <a:solidFill>
                  <a:schemeClr val="bg1"/>
                </a:solidFill>
              </a:rPr>
              <a:t>En proceso: </a:t>
            </a:r>
            <a:r>
              <a:rPr lang="es-MX" sz="2600" dirty="0" smtClean="0">
                <a:solidFill>
                  <a:schemeClr val="bg1"/>
                </a:solidFill>
              </a:rPr>
              <a:t>Escuela que ha sincronizado al menos una vez.</a:t>
            </a:r>
          </a:p>
          <a:p>
            <a:pPr algn="l"/>
            <a:r>
              <a:rPr lang="es-MX" sz="2600" b="1" dirty="0" smtClean="0">
                <a:solidFill>
                  <a:schemeClr val="bg1"/>
                </a:solidFill>
              </a:rPr>
              <a:t>Terminada:</a:t>
            </a:r>
            <a:r>
              <a:rPr lang="es-MX" sz="2600" dirty="0" smtClean="0">
                <a:solidFill>
                  <a:schemeClr val="bg1"/>
                </a:solidFill>
              </a:rPr>
              <a:t> Escuela que ha realizado la junta con padres de familia</a:t>
            </a:r>
            <a:endParaRPr lang="es-MX" sz="2800" dirty="0" smtClean="0">
              <a:solidFill>
                <a:schemeClr val="bg1"/>
              </a:solidFill>
            </a:endParaRPr>
          </a:p>
          <a:p>
            <a:pPr algn="l"/>
            <a:endParaRPr lang="es-MX" sz="2800" dirty="0" smtClean="0">
              <a:solidFill>
                <a:schemeClr val="bg1"/>
              </a:solidFill>
            </a:endParaRPr>
          </a:p>
          <a:p>
            <a:pPr algn="l"/>
            <a:endParaRPr lang="es-MX" sz="2400" dirty="0" smtClean="0">
              <a:solidFill>
                <a:schemeClr val="bg1"/>
              </a:solidFill>
            </a:endParaRPr>
          </a:p>
          <a:p>
            <a:pPr algn="l"/>
            <a:endParaRPr lang="es-MX" sz="2800" dirty="0" smtClean="0">
              <a:solidFill>
                <a:schemeClr val="bg1"/>
              </a:solidFill>
            </a:endParaRPr>
          </a:p>
          <a:p>
            <a:pPr algn="l"/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3299" y="224590"/>
            <a:ext cx="7632000" cy="1786948"/>
          </a:xfrm>
        </p:spPr>
        <p:txBody>
          <a:bodyPr>
            <a:normAutofit/>
          </a:bodyPr>
          <a:lstStyle/>
          <a:p>
            <a:r>
              <a:rPr lang="es-MX" sz="4000" dirty="0" smtClean="0"/>
              <a:t>5.1.-  Seguimiento de escuelas </a:t>
            </a:r>
            <a:endParaRPr lang="es-MX" sz="4000" dirty="0"/>
          </a:p>
        </p:txBody>
      </p:sp>
      <p:pic>
        <p:nvPicPr>
          <p:cNvPr id="6" name="Picture 2" descr="Resultado de imagen para Mesa de ayuda ths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1" t="-9312" b="-1"/>
          <a:stretch/>
        </p:blipFill>
        <p:spPr bwMode="auto">
          <a:xfrm>
            <a:off x="10858669" y="6326529"/>
            <a:ext cx="1333331" cy="5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arcador de contenido 4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574" y="2148403"/>
            <a:ext cx="3512095" cy="4370388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4" y="178102"/>
            <a:ext cx="1759752" cy="490600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 rot="22986">
            <a:off x="3916396" y="95329"/>
            <a:ext cx="2276285" cy="584235"/>
            <a:chOff x="4752139" y="5631576"/>
            <a:chExt cx="1825200" cy="402161"/>
          </a:xfrm>
        </p:grpSpPr>
        <p:pic>
          <p:nvPicPr>
            <p:cNvPr id="9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1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88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71741" y="2402256"/>
            <a:ext cx="535268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es-MX" sz="2800" dirty="0" smtClean="0"/>
          </a:p>
          <a:p>
            <a:pPr algn="l"/>
            <a:r>
              <a:rPr lang="es-MX" sz="2600" dirty="0" smtClean="0">
                <a:hlinkClick r:id="rId2"/>
              </a:rPr>
              <a:t>http://tableromidoescolares.com</a:t>
            </a:r>
            <a:endParaRPr lang="es-MX" sz="2600" dirty="0" smtClean="0"/>
          </a:p>
          <a:p>
            <a:pPr algn="l"/>
            <a:endParaRPr lang="es-MX" sz="2800" dirty="0" smtClean="0"/>
          </a:p>
          <a:p>
            <a:pPr algn="l"/>
            <a:r>
              <a:rPr lang="es-MX" sz="2800" dirty="0" smtClean="0"/>
              <a:t>Sitio de seguimiento a la operación:</a:t>
            </a:r>
          </a:p>
          <a:p>
            <a:pPr algn="l"/>
            <a:endParaRPr lang="es-MX" sz="28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s-MX" sz="2800" dirty="0" smtClean="0"/>
              <a:t>Resultados generales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MX" sz="2800" dirty="0" smtClean="0"/>
              <a:t>Por valoraciones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MX" sz="2800" dirty="0" smtClean="0"/>
              <a:t>Detalle de la valoraciones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MX" sz="2800" dirty="0" smtClean="0"/>
              <a:t>Avance en la operación </a:t>
            </a:r>
            <a:endParaRPr lang="es-MX" sz="2400" dirty="0" smtClean="0"/>
          </a:p>
          <a:p>
            <a:pPr algn="l"/>
            <a:endParaRPr lang="es-MX" sz="2800" dirty="0" smtClean="0"/>
          </a:p>
          <a:p>
            <a:pPr algn="l"/>
            <a:endParaRPr lang="es-MX" sz="2800" dirty="0" smtClean="0"/>
          </a:p>
          <a:p>
            <a:pPr algn="l"/>
            <a:endParaRPr lang="es-MX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s-MX" sz="2800" dirty="0" smtClean="0"/>
          </a:p>
          <a:p>
            <a:pPr algn="l"/>
            <a:endParaRPr lang="es-MX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3299" y="192506"/>
            <a:ext cx="7632000" cy="1786948"/>
          </a:xfrm>
        </p:spPr>
        <p:txBody>
          <a:bodyPr>
            <a:normAutofit/>
          </a:bodyPr>
          <a:lstStyle/>
          <a:p>
            <a:r>
              <a:rPr lang="es-MX" sz="4000" dirty="0" smtClean="0"/>
              <a:t>5.2.- Tablero de Control </a:t>
            </a:r>
            <a:endParaRPr lang="es-MX" sz="4000" dirty="0"/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26" y="2878218"/>
            <a:ext cx="5400675" cy="2955428"/>
          </a:xfrm>
        </p:spPr>
      </p:pic>
      <p:pic>
        <p:nvPicPr>
          <p:cNvPr id="6" name="Picture 2" descr="Resultado de imagen para Mesa de ayuda ths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1" t="-9312" b="-1"/>
          <a:stretch/>
        </p:blipFill>
        <p:spPr bwMode="auto">
          <a:xfrm>
            <a:off x="10798709" y="6070172"/>
            <a:ext cx="1333331" cy="5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4" y="178102"/>
            <a:ext cx="1759752" cy="490600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 rot="22986">
            <a:off x="3916396" y="95329"/>
            <a:ext cx="2276285" cy="584235"/>
            <a:chOff x="4752139" y="5631576"/>
            <a:chExt cx="1825200" cy="402161"/>
          </a:xfrm>
        </p:grpSpPr>
        <p:pic>
          <p:nvPicPr>
            <p:cNvPr id="9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1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30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Índice</a:t>
            </a:r>
            <a:endParaRPr lang="en-US" sz="40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2022770"/>
            <a:ext cx="8445500" cy="4351338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2800" dirty="0"/>
              <a:t>Planeación y capacitación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Valoración en las escuelas 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Entrega de resultados a padres de familia 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Seguimiento en la Unidad de Salud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Monitoreo de la operación 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/>
          </a:p>
          <a:p>
            <a:pPr marL="742950" indent="-742950">
              <a:buFont typeface="+mj-lt"/>
              <a:buAutoNum type="arabicPeriod"/>
            </a:pPr>
            <a:r>
              <a:rPr lang="es-ES" sz="2800" dirty="0"/>
              <a:t>Sitios de soporte </a:t>
            </a:r>
          </a:p>
          <a:p>
            <a:pPr marL="742950" indent="-742950">
              <a:buFont typeface="+mj-lt"/>
              <a:buAutoNum type="arabicPeriod"/>
            </a:pPr>
            <a:endParaRPr lang="es-ES" sz="28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62" y="5765522"/>
            <a:ext cx="426186" cy="4261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4" y="162060"/>
            <a:ext cx="1759752" cy="4906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 rot="22986">
            <a:off x="3916396" y="79287"/>
            <a:ext cx="2276285" cy="584235"/>
            <a:chOff x="4752139" y="5631576"/>
            <a:chExt cx="1825200" cy="402161"/>
          </a:xfrm>
        </p:grpSpPr>
        <p:pic>
          <p:nvPicPr>
            <p:cNvPr id="8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0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o 10"/>
          <p:cNvGrpSpPr/>
          <p:nvPr/>
        </p:nvGrpSpPr>
        <p:grpSpPr>
          <a:xfrm rot="17035828">
            <a:off x="8678180" y="3154110"/>
            <a:ext cx="4037730" cy="584235"/>
            <a:chOff x="3916396" y="449829"/>
            <a:chExt cx="4037730" cy="584235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4" y="532602"/>
              <a:ext cx="1759752" cy="490600"/>
            </a:xfrm>
            <a:prstGeom prst="rect">
              <a:avLst/>
            </a:prstGeom>
          </p:spPr>
        </p:pic>
        <p:grpSp>
          <p:nvGrpSpPr>
            <p:cNvPr id="13" name="Grupo 12"/>
            <p:cNvGrpSpPr/>
            <p:nvPr/>
          </p:nvGrpSpPr>
          <p:grpSpPr>
            <a:xfrm rot="22986">
              <a:off x="3916396" y="449829"/>
              <a:ext cx="2276285" cy="584235"/>
              <a:chOff x="4752139" y="5631576"/>
              <a:chExt cx="1825200" cy="402161"/>
            </a:xfrm>
          </p:grpSpPr>
          <p:pic>
            <p:nvPicPr>
              <p:cNvPr id="14" name="Picture 2" descr="Resultado de imagen para logos sep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7397" r="40268"/>
              <a:stretch/>
            </p:blipFill>
            <p:spPr bwMode="auto">
              <a:xfrm>
                <a:off x="4752139" y="5631576"/>
                <a:ext cx="652109" cy="402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787" b="5237"/>
              <a:stretch/>
            </p:blipFill>
            <p:spPr>
              <a:xfrm>
                <a:off x="5912199" y="5655908"/>
                <a:ext cx="665140" cy="365117"/>
              </a:xfrm>
              <a:prstGeom prst="rect">
                <a:avLst/>
              </a:prstGeom>
            </p:spPr>
          </p:pic>
          <p:pic>
            <p:nvPicPr>
              <p:cNvPr id="16" name="Picture 2" descr="Resultado de imagen para logos sep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304"/>
              <a:stretch/>
            </p:blipFill>
            <p:spPr bwMode="auto">
              <a:xfrm>
                <a:off x="5480117" y="5659273"/>
                <a:ext cx="335116" cy="374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297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/>
              <a:t>6</a:t>
            </a:r>
            <a:r>
              <a:rPr lang="es-MX" sz="4000" dirty="0" smtClean="0"/>
              <a:t>.- Sitios de interés </a:t>
            </a:r>
            <a:endParaRPr lang="es-MX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 i="1" dirty="0" smtClean="0"/>
          </a:p>
          <a:p>
            <a:r>
              <a:rPr lang="es-MX" i="1" dirty="0" smtClean="0"/>
              <a:t>Apoyo a la planeación, operación y seguimiento de la estrategia </a:t>
            </a:r>
            <a:endParaRPr lang="es-MX" i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644662" y="460411"/>
            <a:ext cx="6277707" cy="5615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6.1.- Gerencia MIDO Escolares </a:t>
            </a:r>
          </a:p>
          <a:p>
            <a:endParaRPr lang="es-MX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6.2.- Soporte MIDO Escolares </a:t>
            </a:r>
          </a:p>
          <a:p>
            <a:endParaRPr lang="es-MX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48" y="194144"/>
            <a:ext cx="1759752" cy="4906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 rot="22986">
            <a:off x="6001870" y="111371"/>
            <a:ext cx="2276285" cy="584235"/>
            <a:chOff x="4752139" y="5631576"/>
            <a:chExt cx="1825200" cy="402161"/>
          </a:xfrm>
        </p:grpSpPr>
        <p:pic>
          <p:nvPicPr>
            <p:cNvPr id="8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0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51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71741" y="2272862"/>
            <a:ext cx="535268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pPr algn="l"/>
            <a:endParaRPr lang="es-MX" sz="2800" dirty="0" smtClean="0"/>
          </a:p>
          <a:p>
            <a:pPr algn="l"/>
            <a:r>
              <a:rPr lang="es-MX" sz="2400" dirty="0" smtClean="0">
                <a:hlinkClick r:id="rId2"/>
              </a:rPr>
              <a:t>http://www.gerenciamidoescolares.com</a:t>
            </a:r>
            <a:endParaRPr lang="es-MX" sz="2400" dirty="0" smtClean="0"/>
          </a:p>
          <a:p>
            <a:pPr algn="l"/>
            <a:endParaRPr lang="es-MX" sz="2800" dirty="0" smtClean="0"/>
          </a:p>
          <a:p>
            <a:pPr algn="l"/>
            <a:r>
              <a:rPr lang="es-MX" sz="2800" dirty="0" smtClean="0"/>
              <a:t>Sitio donde te podrás apoyar en diferentes momentos:</a:t>
            </a:r>
          </a:p>
          <a:p>
            <a:pPr algn="l"/>
            <a:endParaRPr lang="es-MX" sz="28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s-MX" sz="2800" dirty="0" smtClean="0"/>
              <a:t>Antes de las valoraciones en la escuela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MX" sz="2800" dirty="0" smtClean="0"/>
              <a:t>Durante las valoraciones en la escuela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MX" sz="2800" dirty="0" smtClean="0"/>
              <a:t>Después de la entrega de resultados </a:t>
            </a:r>
            <a:endParaRPr lang="es-MX" sz="2400" dirty="0" smtClean="0"/>
          </a:p>
          <a:p>
            <a:pPr algn="l"/>
            <a:endParaRPr lang="es-MX" sz="2800" dirty="0" smtClean="0"/>
          </a:p>
          <a:p>
            <a:pPr algn="l"/>
            <a:endParaRPr lang="es-MX" sz="2800" dirty="0" smtClean="0"/>
          </a:p>
          <a:p>
            <a:pPr algn="l"/>
            <a:endParaRPr lang="es-MX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s-MX" sz="2800" dirty="0" smtClean="0"/>
          </a:p>
          <a:p>
            <a:pPr algn="l"/>
            <a:endParaRPr lang="es-MX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3299" y="176464"/>
            <a:ext cx="7632000" cy="1786948"/>
          </a:xfrm>
        </p:spPr>
        <p:txBody>
          <a:bodyPr>
            <a:normAutofit/>
          </a:bodyPr>
          <a:lstStyle/>
          <a:p>
            <a:r>
              <a:rPr lang="es-MX" sz="4000" dirty="0" smtClean="0"/>
              <a:t>6.1.- Gerencia MIDO Escolares</a:t>
            </a:r>
            <a:endParaRPr lang="es-MX" sz="4000" dirty="0"/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70" y="2923393"/>
            <a:ext cx="5400675" cy="2848301"/>
          </a:xfrm>
        </p:spPr>
      </p:pic>
      <p:pic>
        <p:nvPicPr>
          <p:cNvPr id="6" name="Picture 2" descr="Resultado de imagen para Mesa de ayuda ths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1" t="-9312" b="-1"/>
          <a:stretch/>
        </p:blipFill>
        <p:spPr bwMode="auto">
          <a:xfrm>
            <a:off x="10831052" y="6193047"/>
            <a:ext cx="1333331" cy="5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4" y="146018"/>
            <a:ext cx="1759752" cy="490600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 rot="22986">
            <a:off x="3916396" y="63245"/>
            <a:ext cx="2276285" cy="584235"/>
            <a:chOff x="4752139" y="5631576"/>
            <a:chExt cx="1825200" cy="402161"/>
          </a:xfrm>
        </p:grpSpPr>
        <p:pic>
          <p:nvPicPr>
            <p:cNvPr id="9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1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65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17157" y="1786950"/>
            <a:ext cx="5400000" cy="4371426"/>
          </a:xfrm>
        </p:spPr>
        <p:txBody>
          <a:bodyPr>
            <a:normAutofit lnSpcReduction="10000"/>
          </a:bodyPr>
          <a:lstStyle/>
          <a:p>
            <a:pPr algn="l"/>
            <a:endParaRPr lang="es-MX" sz="2800" dirty="0" smtClean="0"/>
          </a:p>
          <a:p>
            <a:pPr algn="l"/>
            <a:endParaRPr lang="es-MX" sz="2400" smtClean="0"/>
          </a:p>
          <a:p>
            <a:pPr algn="l"/>
            <a:r>
              <a:rPr lang="es-MX" sz="2800"/>
              <a:t>Po</a:t>
            </a:r>
            <a:r>
              <a:rPr lang="es-MX" sz="2800" smtClean="0"/>
              <a:t>drás </a:t>
            </a:r>
            <a:r>
              <a:rPr lang="es-MX" sz="2800" dirty="0" smtClean="0"/>
              <a:t>encontrar:</a:t>
            </a:r>
          </a:p>
          <a:p>
            <a:pPr algn="l"/>
            <a:endParaRPr lang="es-MX" sz="2800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s-MX" sz="2800" dirty="0" smtClean="0"/>
              <a:t>Manuales de instalación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MX" sz="2800" dirty="0" smtClean="0"/>
              <a:t>Manuales de usuario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MX" sz="2800" dirty="0" smtClean="0"/>
              <a:t>Formatos operativos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MX" sz="2800" dirty="0" smtClean="0"/>
              <a:t>Presentación </a:t>
            </a:r>
            <a:r>
              <a:rPr lang="es-MX" sz="2800" smtClean="0"/>
              <a:t>para capacitaciones</a:t>
            </a:r>
          </a:p>
          <a:p>
            <a:pPr algn="l"/>
            <a:endParaRPr lang="es-MX" sz="2800" dirty="0" smtClean="0"/>
          </a:p>
          <a:p>
            <a:pPr algn="l"/>
            <a:endParaRPr lang="es-MX" sz="2800" dirty="0" smtClean="0"/>
          </a:p>
          <a:p>
            <a:pPr algn="l"/>
            <a:endParaRPr lang="es-MX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s-MX" sz="2800" dirty="0" smtClean="0"/>
          </a:p>
          <a:p>
            <a:pPr algn="l"/>
            <a:endParaRPr lang="es-MX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3299" y="144380"/>
            <a:ext cx="7632000" cy="1786948"/>
          </a:xfrm>
        </p:spPr>
        <p:txBody>
          <a:bodyPr>
            <a:normAutofit/>
          </a:bodyPr>
          <a:lstStyle/>
          <a:p>
            <a:r>
              <a:rPr lang="es-MX" sz="4000" dirty="0" smtClean="0"/>
              <a:t>6.2.- Soporte MIDO Escolares</a:t>
            </a:r>
            <a:endParaRPr lang="es-MX" sz="4000" dirty="0"/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26" y="1960609"/>
            <a:ext cx="4260587" cy="4807427"/>
          </a:xfrm>
        </p:spPr>
      </p:pic>
      <p:pic>
        <p:nvPicPr>
          <p:cNvPr id="6" name="Picture 2" descr="Resultado de imagen para Mesa de ayuda ths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1" t="-9312" b="-1"/>
          <a:stretch/>
        </p:blipFill>
        <p:spPr bwMode="auto">
          <a:xfrm>
            <a:off x="7385011" y="6255322"/>
            <a:ext cx="1333331" cy="5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039319" y="6158376"/>
            <a:ext cx="341843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hlinkClick r:id="rId4"/>
              </a:rPr>
              <a:t>http://soportemidoescolares.com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4" y="129976"/>
            <a:ext cx="1759752" cy="490600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 rot="22986">
            <a:off x="3916396" y="47203"/>
            <a:ext cx="2276285" cy="584235"/>
            <a:chOff x="4752139" y="5631576"/>
            <a:chExt cx="1825200" cy="402161"/>
          </a:xfrm>
        </p:grpSpPr>
        <p:pic>
          <p:nvPicPr>
            <p:cNvPr id="9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1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95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619" y="471536"/>
            <a:ext cx="7703594" cy="586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1.- Planeación</a:t>
            </a:r>
            <a:endParaRPr lang="es-MX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 i="1" dirty="0" smtClean="0"/>
          </a:p>
          <a:p>
            <a:r>
              <a:rPr lang="es-MX" i="1" dirty="0" smtClean="0">
                <a:solidFill>
                  <a:schemeClr val="bg1"/>
                </a:solidFill>
              </a:rPr>
              <a:t>Antes de la valoración </a:t>
            </a:r>
            <a:r>
              <a:rPr lang="es-MX" i="1" dirty="0" smtClean="0"/>
              <a:t>en la escuela </a:t>
            </a:r>
            <a:endParaRPr lang="es-MX" i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644662" y="460411"/>
            <a:ext cx="6277707" cy="5615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1.1.-Consentimiento Informado</a:t>
            </a:r>
          </a:p>
          <a:p>
            <a:endParaRPr lang="es-MX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1.2.- Captura de información (consentimientos)</a:t>
            </a:r>
          </a:p>
          <a:p>
            <a:endParaRPr lang="es-MX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1.3.- Registro de Brigadas</a:t>
            </a:r>
          </a:p>
          <a:p>
            <a:endParaRPr lang="es-MX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1.4.- Sincronización </a:t>
            </a:r>
            <a:endParaRPr lang="es-MX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66" y="532602"/>
            <a:ext cx="1759752" cy="4906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 rot="22986">
            <a:off x="6359654" y="490066"/>
            <a:ext cx="2276285" cy="544000"/>
            <a:chOff x="4752139" y="5659273"/>
            <a:chExt cx="1825200" cy="374465"/>
          </a:xfrm>
        </p:grpSpPr>
        <p:pic>
          <p:nvPicPr>
            <p:cNvPr id="8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63828"/>
              <a:ext cx="652109" cy="369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85192"/>
              <a:ext cx="665140" cy="335837"/>
            </a:xfrm>
            <a:prstGeom prst="rect">
              <a:avLst/>
            </a:prstGeom>
          </p:spPr>
        </p:pic>
        <p:pic>
          <p:nvPicPr>
            <p:cNvPr id="10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/>
          <a:srcRect t="30219" b="16550"/>
          <a:stretch/>
        </p:blipFill>
        <p:spPr>
          <a:xfrm>
            <a:off x="10388257" y="6096530"/>
            <a:ext cx="1689170" cy="63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10981872" y="6096530"/>
            <a:ext cx="1095555" cy="640843"/>
          </a:xfrm>
          <a:prstGeom prst="rect">
            <a:avLst/>
          </a:prstGeom>
          <a:solidFill>
            <a:srgbClr val="E4E4D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8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94102" y="4303362"/>
            <a:ext cx="535268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l"/>
            <a:endParaRPr lang="es-MX" sz="2800" dirty="0" smtClean="0"/>
          </a:p>
          <a:p>
            <a:pPr algn="l"/>
            <a:r>
              <a:rPr lang="es-MX" sz="2800" smtClean="0"/>
              <a:t>Obtén el </a:t>
            </a:r>
            <a:r>
              <a:rPr lang="es-MX" sz="2800" dirty="0" smtClean="0"/>
              <a:t>consentimiento </a:t>
            </a:r>
            <a:r>
              <a:rPr lang="es-MX" sz="2800" smtClean="0"/>
              <a:t>informado del </a:t>
            </a:r>
            <a:r>
              <a:rPr lang="es-MX" sz="2800" dirty="0" smtClean="0"/>
              <a:t>sitio de soporte MIDO Escolares:</a:t>
            </a:r>
          </a:p>
          <a:p>
            <a:pPr algn="l"/>
            <a:endParaRPr lang="es-MX" sz="2800" dirty="0" smtClean="0"/>
          </a:p>
          <a:p>
            <a:pPr algn="l"/>
            <a:r>
              <a:rPr lang="es-MX" sz="2400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www.soportemidoescolares.com</a:t>
            </a:r>
            <a:endParaRPr lang="es-MX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s-MX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s-MX" sz="2800" dirty="0" smtClean="0">
                <a:solidFill>
                  <a:schemeClr val="bg1">
                    <a:lumMod val="95000"/>
                  </a:schemeClr>
                </a:solidFill>
              </a:rPr>
              <a:t>En el apartado de Formatos operativos </a:t>
            </a:r>
          </a:p>
          <a:p>
            <a:pPr algn="l"/>
            <a:endParaRPr lang="es-MX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s-MX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s-MX" sz="2800" dirty="0" smtClean="0"/>
          </a:p>
          <a:p>
            <a:pPr algn="l"/>
            <a:endParaRPr lang="es-MX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58309" y="227395"/>
            <a:ext cx="7632000" cy="1786948"/>
          </a:xfrm>
        </p:spPr>
        <p:txBody>
          <a:bodyPr>
            <a:normAutofit/>
          </a:bodyPr>
          <a:lstStyle/>
          <a:p>
            <a:r>
              <a:rPr lang="es-MX" sz="4000" dirty="0" smtClean="0"/>
              <a:t>1.1.- Consentimiento Informado</a:t>
            </a:r>
            <a:endParaRPr lang="es-MX" sz="4000" dirty="0"/>
          </a:p>
        </p:txBody>
      </p:sp>
      <p:pic>
        <p:nvPicPr>
          <p:cNvPr id="7" name="Marcador de contenido 6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6" y="1962706"/>
            <a:ext cx="3696685" cy="480742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4" y="157852"/>
            <a:ext cx="1759752" cy="4906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 rot="22986">
            <a:off x="3916396" y="75079"/>
            <a:ext cx="2276285" cy="584235"/>
            <a:chOff x="4752139" y="5631576"/>
            <a:chExt cx="1825200" cy="402161"/>
          </a:xfrm>
        </p:grpSpPr>
        <p:pic>
          <p:nvPicPr>
            <p:cNvPr id="8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0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54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76" y="630053"/>
            <a:ext cx="1011961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Entrega</a:t>
            </a:r>
            <a:r>
              <a:rPr lang="en-US" sz="4000" dirty="0" smtClean="0"/>
              <a:t> de </a:t>
            </a:r>
            <a:r>
              <a:rPr lang="en-US" sz="4000" dirty="0" err="1" smtClean="0"/>
              <a:t>Consentimiento</a:t>
            </a:r>
            <a:r>
              <a:rPr lang="en-US" sz="4000" dirty="0" smtClean="0"/>
              <a:t> </a:t>
            </a:r>
            <a:r>
              <a:rPr lang="en-US" sz="4000" dirty="0" err="1" smtClean="0"/>
              <a:t>informado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5" name="Marcador de contenido 3"/>
          <p:cNvSpPr>
            <a:spLocks noGrp="1"/>
          </p:cNvSpPr>
          <p:nvPr>
            <p:ph idx="4294967295"/>
          </p:nvPr>
        </p:nvSpPr>
        <p:spPr>
          <a:xfrm>
            <a:off x="838200" y="2022770"/>
            <a:ext cx="8445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s-ES" sz="400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Explica y entrega el formato a </a:t>
            </a:r>
            <a:r>
              <a:rPr lang="es-ES" sz="40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los padres de familia en la reunión informativa </a:t>
            </a:r>
            <a:r>
              <a:rPr lang="es-ES" sz="400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previa a la valoración en la escuela  </a:t>
            </a:r>
            <a:endParaRPr lang="es-ES" sz="400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ES" sz="40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ES" sz="40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No </a:t>
            </a:r>
            <a:r>
              <a:rPr lang="es-ES" sz="400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olvides enfatizarles la </a:t>
            </a:r>
            <a:r>
              <a:rPr lang="es-ES" sz="40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importancia de tener la información completa.  </a:t>
            </a:r>
            <a:endParaRPr lang="es-ES" sz="40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5987">
            <a:off x="10034154" y="2884008"/>
            <a:ext cx="1759752" cy="490600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 rot="17108973">
            <a:off x="9174313" y="4998211"/>
            <a:ext cx="2276285" cy="584235"/>
            <a:chOff x="4752139" y="5631576"/>
            <a:chExt cx="1825200" cy="402161"/>
          </a:xfrm>
        </p:grpSpPr>
        <p:pic>
          <p:nvPicPr>
            <p:cNvPr id="12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4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33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242" y="344771"/>
            <a:ext cx="7632000" cy="1409699"/>
          </a:xfrm>
        </p:spPr>
        <p:txBody>
          <a:bodyPr>
            <a:normAutofit/>
          </a:bodyPr>
          <a:lstStyle/>
          <a:p>
            <a:r>
              <a:rPr lang="es-MX" sz="4000" dirty="0" smtClean="0"/>
              <a:t>1.2.- Captura de Información</a:t>
            </a:r>
            <a:endParaRPr lang="es-MX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336" y="1952626"/>
            <a:ext cx="5400000" cy="4456460"/>
          </a:xfrm>
        </p:spPr>
        <p:txBody>
          <a:bodyPr>
            <a:normAutofit/>
          </a:bodyPr>
          <a:lstStyle/>
          <a:p>
            <a:pPr algn="l"/>
            <a:r>
              <a:rPr lang="es-MX" smtClean="0"/>
              <a:t>Captura el consentimiento informado y la información adicional en el Sistema </a:t>
            </a:r>
            <a:endParaRPr lang="es-MX" dirty="0" smtClean="0"/>
          </a:p>
          <a:p>
            <a:pPr algn="l"/>
            <a:endParaRPr lang="es-MX" dirty="0" smtClean="0"/>
          </a:p>
          <a:p>
            <a:pPr algn="l"/>
            <a:r>
              <a:rPr lang="es-MX" dirty="0" smtClean="0"/>
              <a:t>IMPORTANTE: </a:t>
            </a:r>
          </a:p>
          <a:p>
            <a:pPr algn="l"/>
            <a:r>
              <a:rPr lang="es-MX" dirty="0" smtClean="0"/>
              <a:t>No olvides que los campos obligatorios están marcados con un asterisco rojo.  </a:t>
            </a:r>
            <a:endParaRPr lang="es-MX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Sistema MIDO </a:t>
            </a:r>
            <a:r>
              <a:rPr lang="en-US" dirty="0" err="1" smtClean="0"/>
              <a:t>Escolares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639123" y="2845783"/>
            <a:ext cx="5151777" cy="367212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4" y="232802"/>
            <a:ext cx="1759752" cy="490600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 rot="22986">
            <a:off x="3916396" y="150029"/>
            <a:ext cx="2276285" cy="584235"/>
            <a:chOff x="4752139" y="5631576"/>
            <a:chExt cx="1825200" cy="402161"/>
          </a:xfrm>
        </p:grpSpPr>
        <p:pic>
          <p:nvPicPr>
            <p:cNvPr id="14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6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24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80565"/>
            <a:ext cx="9067800" cy="1325563"/>
          </a:xfrm>
        </p:spPr>
        <p:txBody>
          <a:bodyPr>
            <a:normAutofit/>
          </a:bodyPr>
          <a:lstStyle/>
          <a:p>
            <a:r>
              <a:rPr lang="es-MX" sz="4000" dirty="0" smtClean="0"/>
              <a:t>Registro del Niño(a) y Tutor</a:t>
            </a:r>
            <a:endParaRPr lang="es-MX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528" y="1573878"/>
            <a:ext cx="3531397" cy="25191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330" y="1573878"/>
            <a:ext cx="3532333" cy="25191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0496" y="4310211"/>
            <a:ext cx="3530429" cy="25191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6330" y="4310211"/>
            <a:ext cx="3530386" cy="25191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/>
          <a:srcRect l="7585" t="54139" r="80149" b="28779"/>
          <a:stretch/>
        </p:blipFill>
        <p:spPr>
          <a:xfrm>
            <a:off x="627162" y="220630"/>
            <a:ext cx="934938" cy="916051"/>
          </a:xfrm>
          <a:prstGeom prst="rect">
            <a:avLst/>
          </a:prstGeom>
        </p:spPr>
      </p:pic>
      <p:pic>
        <p:nvPicPr>
          <p:cNvPr id="8" name="Picture 2" descr="Resultado de imagen para Mesa de ayuda thsd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1" t="-9312" b="-1"/>
          <a:stretch/>
        </p:blipFill>
        <p:spPr bwMode="auto">
          <a:xfrm>
            <a:off x="228769" y="6163063"/>
            <a:ext cx="1333331" cy="5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4" y="217812"/>
            <a:ext cx="1759752" cy="49060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 rot="22986">
            <a:off x="3916396" y="135039"/>
            <a:ext cx="2276285" cy="584235"/>
            <a:chOff x="4752139" y="5631576"/>
            <a:chExt cx="1825200" cy="402161"/>
          </a:xfrm>
        </p:grpSpPr>
        <p:pic>
          <p:nvPicPr>
            <p:cNvPr id="11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3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242" y="299801"/>
            <a:ext cx="7632000" cy="1409699"/>
          </a:xfrm>
        </p:spPr>
        <p:txBody>
          <a:bodyPr>
            <a:normAutofit/>
          </a:bodyPr>
          <a:lstStyle/>
          <a:p>
            <a:r>
              <a:rPr lang="es-MX" sz="4000" dirty="0" smtClean="0"/>
              <a:t>1.3.- Registro de Brigadas</a:t>
            </a:r>
            <a:endParaRPr lang="es-MX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336" y="1876426"/>
            <a:ext cx="5400000" cy="4532660"/>
          </a:xfrm>
        </p:spPr>
        <p:txBody>
          <a:bodyPr>
            <a:normAutofit lnSpcReduction="10000"/>
          </a:bodyPr>
          <a:lstStyle/>
          <a:p>
            <a:pPr algn="l"/>
            <a:r>
              <a:rPr lang="es-MX" smtClean="0"/>
              <a:t>Administra las brigadas que realizarán las valoraciones en la escuela. </a:t>
            </a:r>
          </a:p>
          <a:p>
            <a:pPr algn="l"/>
            <a:endParaRPr lang="es-MX" dirty="0" smtClean="0"/>
          </a:p>
          <a:p>
            <a:pPr algn="l"/>
            <a:r>
              <a:rPr lang="es-MX" b="1" dirty="0" smtClean="0"/>
              <a:t>IMPORTANTE</a:t>
            </a:r>
            <a:r>
              <a:rPr lang="es-MX" dirty="0" smtClean="0"/>
              <a:t>: </a:t>
            </a:r>
            <a:r>
              <a:rPr lang="es-MX" smtClean="0"/>
              <a:t>Los brigadistas deberán </a:t>
            </a:r>
            <a:r>
              <a:rPr lang="es-MX" dirty="0" smtClean="0"/>
              <a:t>haber  terminado el curso Experto MIDO Escolares de la plataforma Aprende (aprende.org) </a:t>
            </a:r>
            <a:r>
              <a:rPr lang="es-MX" smtClean="0"/>
              <a:t>y contar </a:t>
            </a:r>
            <a:r>
              <a:rPr lang="es-MX" dirty="0" smtClean="0"/>
              <a:t>con </a:t>
            </a:r>
            <a:r>
              <a:rPr lang="es-MX" smtClean="0"/>
              <a:t>su folio y Certificado. </a:t>
            </a:r>
            <a:endParaRPr lang="es-MX" dirty="0" smtClean="0"/>
          </a:p>
          <a:p>
            <a:pPr algn="l"/>
            <a:endParaRPr lang="es-MX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 smtClean="0"/>
              <a:t>Sistema MIDO Escolares </a:t>
            </a:r>
            <a:endParaRPr lang="es-MX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785800" y="2884101"/>
            <a:ext cx="5095813" cy="35837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4" y="127872"/>
            <a:ext cx="1759752" cy="490600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 rot="22986">
            <a:off x="3916396" y="45099"/>
            <a:ext cx="2276285" cy="584235"/>
            <a:chOff x="4752139" y="5631576"/>
            <a:chExt cx="1825200" cy="402161"/>
          </a:xfrm>
        </p:grpSpPr>
        <p:pic>
          <p:nvPicPr>
            <p:cNvPr id="9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97" r="40268"/>
            <a:stretch/>
          </p:blipFill>
          <p:spPr bwMode="auto">
            <a:xfrm>
              <a:off x="4752139" y="5631576"/>
              <a:ext cx="652109" cy="40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 b="5237"/>
            <a:stretch/>
          </p:blipFill>
          <p:spPr>
            <a:xfrm>
              <a:off x="5912199" y="5655908"/>
              <a:ext cx="665140" cy="365117"/>
            </a:xfrm>
            <a:prstGeom prst="rect">
              <a:avLst/>
            </a:prstGeom>
          </p:spPr>
        </p:pic>
        <p:pic>
          <p:nvPicPr>
            <p:cNvPr id="11" name="Picture 2" descr="Resultado de imagen para logos sep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4"/>
            <a:stretch/>
          </p:blipFill>
          <p:spPr bwMode="auto">
            <a:xfrm>
              <a:off x="5480117" y="5659273"/>
              <a:ext cx="335116" cy="3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27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6 Desing Slides_V2_Academic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6 Desing Slides_V2_Academic_new.potx" id="{C1B3168B-05A8-4570-B318-7657C6367D39}" vid="{21528EBE-39FA-40BF-9E5F-19947BB39A5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E518D3-B828-4715-8C7D-EAC0A6D02C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D35EF2-E4D3-45A5-A809-AAE0D5262E07}">
  <ds:schemaRefs>
    <ds:schemaRef ds:uri="f40e8ec9-c0d5-46bf-ada4-d85cb00858d0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904e2ea1-c14c-483b-89ef-f6b2df6ba23c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904A305-55F1-45EA-873A-A216D23945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 (diseño de lápices y cuadernos)</Template>
  <TotalTime>0</TotalTime>
  <Words>1065</Words>
  <Application>Microsoft Office PowerPoint</Application>
  <PresentationFormat>Panorámica</PresentationFormat>
  <Paragraphs>279</Paragraphs>
  <Slides>38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Impact</vt:lpstr>
      <vt:lpstr>ID6 Desing Slides_V2_Academic_1</vt:lpstr>
      <vt:lpstr>MIDO® Escolares</vt:lpstr>
      <vt:lpstr>3 Momentos MIDO Escolares</vt:lpstr>
      <vt:lpstr>Índice</vt:lpstr>
      <vt:lpstr>1.- Planeación</vt:lpstr>
      <vt:lpstr>1.1.- Consentimiento Informado</vt:lpstr>
      <vt:lpstr>Entrega de Consentimiento informado </vt:lpstr>
      <vt:lpstr>1.2.- Captura de Información</vt:lpstr>
      <vt:lpstr>Registro del Niño(a) y Tutor</vt:lpstr>
      <vt:lpstr>1.3.- Registro de Brigadas</vt:lpstr>
      <vt:lpstr>Registro de brigadas </vt:lpstr>
      <vt:lpstr>Presentación de PowerPoint</vt:lpstr>
      <vt:lpstr>Índice</vt:lpstr>
      <vt:lpstr>2.1.- Valoración en las escuelas </vt:lpstr>
      <vt:lpstr>2.1.1.- Vista previa a la escuela</vt:lpstr>
      <vt:lpstr> 2.1.2.- Kits MIDO Escolares </vt:lpstr>
      <vt:lpstr>2.1.3.- Identifica tu población a valorar </vt:lpstr>
      <vt:lpstr>2.2.- Valoración en las escuelas </vt:lpstr>
      <vt:lpstr>2.2.1.- Valoraciones en la escuela</vt:lpstr>
      <vt:lpstr>2.2.2.- Captura de información</vt:lpstr>
      <vt:lpstr>2.2.3.- Sincronización </vt:lpstr>
      <vt:lpstr>Índice</vt:lpstr>
      <vt:lpstr>3.- Entrega de Resultados</vt:lpstr>
      <vt:lpstr>Asistencia Padres de Familia</vt:lpstr>
      <vt:lpstr>3.1.- Envío y descarga </vt:lpstr>
      <vt:lpstr>3.2.- Junta con Padres de Familia para entrega de resultados</vt:lpstr>
      <vt:lpstr>Índice</vt:lpstr>
      <vt:lpstr>4.- Seguimiento en la Unidad de Salud</vt:lpstr>
      <vt:lpstr>4.1.- Valoración en la Unidad de salud</vt:lpstr>
      <vt:lpstr>4.2.- Confirmación de la atención</vt:lpstr>
      <vt:lpstr>Índice</vt:lpstr>
      <vt:lpstr>5.- Monitoreo a la operación</vt:lpstr>
      <vt:lpstr>5.1.-  Seguimiento de escuelas </vt:lpstr>
      <vt:lpstr>5.2.- Tablero de Control </vt:lpstr>
      <vt:lpstr>Índice</vt:lpstr>
      <vt:lpstr>6.- Sitios de interés </vt:lpstr>
      <vt:lpstr>6.1.- Gerencia MIDO Escolares</vt:lpstr>
      <vt:lpstr>6.2.- Soporte MIDO Escolares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2018-01-19T20:04:52Z</dcterms:created>
  <dcterms:modified xsi:type="dcterms:W3CDTF">2018-01-25T14:26:16Z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