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8" r:id="rId3"/>
    <p:sldId id="258" r:id="rId4"/>
    <p:sldId id="281" r:id="rId5"/>
    <p:sldId id="286" r:id="rId6"/>
    <p:sldId id="283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9" r:id="rId16"/>
    <p:sldId id="299" r:id="rId17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22"/>
    <a:srgbClr val="92D050"/>
    <a:srgbClr val="00B0F0"/>
    <a:srgbClr val="10C6B9"/>
    <a:srgbClr val="FF2F92"/>
    <a:srgbClr val="FD5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08E740-C060-4271-B178-D3EFF87AF9A5}" type="datetimeFigureOut">
              <a:rPr lang="es-MX" smtClean="0"/>
              <a:t>02/02/2018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E9B957-67CA-42C1-B81A-F5F242F8626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676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1BD8-B12F-46A1-B23D-45E87D526019}" type="datetime1">
              <a:rPr lang="es-MX" smtClean="0"/>
              <a:t>02/02/2018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658-8791-4988-8492-22C1C7DF21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159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39E1-5AF8-493C-889A-5CB3894C41A5}" type="datetime1">
              <a:rPr lang="es-MX" smtClean="0"/>
              <a:t>02/02/2018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658-8791-4988-8492-22C1C7DF21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519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4984-6121-4EA4-99B2-847F53D1DF59}" type="datetime1">
              <a:rPr lang="es-MX" smtClean="0"/>
              <a:t>02/02/2018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658-8791-4988-8492-22C1C7DF21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600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9BE4-8FA3-44E1-8711-C7E366EA34AF}" type="datetime1">
              <a:rPr lang="es-MX" smtClean="0"/>
              <a:t>02/02/2018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658-8791-4988-8492-22C1C7DF21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896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6111-DFCB-4EF6-A4E1-81E25EFF90B1}" type="datetime1">
              <a:rPr lang="es-MX" smtClean="0"/>
              <a:t>02/02/2018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658-8791-4988-8492-22C1C7DF21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768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D422-6F80-4569-88C0-18BEB878005D}" type="datetime1">
              <a:rPr lang="es-MX" smtClean="0"/>
              <a:t>02/02/2018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658-8791-4988-8492-22C1C7DF21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779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CE4A-25CD-4501-93EE-8EF6E4AB9F06}" type="datetime1">
              <a:rPr lang="es-MX" smtClean="0"/>
              <a:t>02/02/2018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658-8791-4988-8492-22C1C7DF21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161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CE9E-CBB5-4A0C-918B-AEA5C3621621}" type="datetime1">
              <a:rPr lang="es-MX" smtClean="0"/>
              <a:t>02/02/2018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658-8791-4988-8492-22C1C7DF21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484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5BD0-DF21-4560-8C33-7A68F51E3DE7}" type="datetime1">
              <a:rPr lang="es-MX" smtClean="0"/>
              <a:t>02/02/2018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658-8791-4988-8492-22C1C7DF21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308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498E-CBDE-49E4-8B2C-F80DAE954153}" type="datetime1">
              <a:rPr lang="es-MX" smtClean="0"/>
              <a:t>02/02/2018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658-8791-4988-8492-22C1C7DF21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169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B0B0-38FC-4F39-A3A7-414623211BDB}" type="datetime1">
              <a:rPr lang="es-MX" smtClean="0"/>
              <a:t>02/02/2018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658-8791-4988-8492-22C1C7DF21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309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8D3B3-59A9-4D5E-AA28-2B7BCD3825E1}" type="datetime1">
              <a:rPr lang="es-MX" smtClean="0"/>
              <a:t>02/02/2018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1658-8791-4988-8492-22C1C7DF21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859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bleromidoescolares.com/DirApp/tableros/IntroEscolares.aspx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5.jpg"/><Relationship Id="rId7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5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06" y="1434322"/>
            <a:ext cx="4769121" cy="23661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5410198" y="1888735"/>
            <a:ext cx="6649997" cy="145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Intervenciones y Piloto</a:t>
            </a:r>
          </a:p>
          <a:p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Ciclo Escolar 2017-2018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93263" y="2717382"/>
            <a:ext cx="6115051" cy="145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Febrero, 2018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endParaRPr>
          </a:p>
        </p:txBody>
      </p:sp>
      <p:grpSp>
        <p:nvGrpSpPr>
          <p:cNvPr id="12" name="Grupo 16"/>
          <p:cNvGrpSpPr/>
          <p:nvPr/>
        </p:nvGrpSpPr>
        <p:grpSpPr>
          <a:xfrm>
            <a:off x="6421314" y="5402324"/>
            <a:ext cx="5638881" cy="1198528"/>
            <a:chOff x="7541855" y="161216"/>
            <a:chExt cx="4603491" cy="899594"/>
          </a:xfrm>
        </p:grpSpPr>
        <p:grpSp>
          <p:nvGrpSpPr>
            <p:cNvPr id="13" name="Shape 55"/>
            <p:cNvGrpSpPr/>
            <p:nvPr/>
          </p:nvGrpSpPr>
          <p:grpSpPr>
            <a:xfrm>
              <a:off x="9697347" y="254261"/>
              <a:ext cx="2447999" cy="713505"/>
              <a:chOff x="4137175" y="360883"/>
              <a:chExt cx="1849504" cy="471831"/>
            </a:xfrm>
          </p:grpSpPr>
          <p:pic>
            <p:nvPicPr>
              <p:cNvPr id="15" name="Shape 57" descr="SEP_color_Solida (1).jpg"/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l="23707" t="58512" r="23901" b="5685"/>
              <a:stretch/>
            </p:blipFill>
            <p:spPr>
              <a:xfrm>
                <a:off x="4137175" y="367182"/>
                <a:ext cx="979149" cy="4655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Shape 58" descr="SALUD_Color (1).jpg"/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 l="26347" t="60461" r="24652" b="5216"/>
              <a:stretch/>
            </p:blipFill>
            <p:spPr>
              <a:xfrm>
                <a:off x="5116324" y="360883"/>
                <a:ext cx="870355" cy="449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Imagen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20025" r="28007" b="19598"/>
            <a:stretch/>
          </p:blipFill>
          <p:spPr>
            <a:xfrm>
              <a:off x="7541855" y="161216"/>
              <a:ext cx="2286996" cy="899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3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5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331" y="129398"/>
            <a:ext cx="2676517" cy="13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28330" y="1586724"/>
            <a:ext cx="390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Estaciones durante la Medición</a:t>
            </a:r>
            <a:endParaRPr lang="es-MX" b="1" i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8331" y="2329189"/>
            <a:ext cx="5567352" cy="34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Estación 2: Peso y estatura</a:t>
            </a:r>
          </a:p>
          <a:p>
            <a:pPr>
              <a:lnSpc>
                <a:spcPct val="150000"/>
              </a:lnSpc>
            </a:pPr>
            <a:r>
              <a:rPr lang="es-MX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Estación 3: Circunferencia de cintura</a:t>
            </a:r>
          </a:p>
          <a:p>
            <a:pPr>
              <a:lnSpc>
                <a:spcPct val="150000"/>
              </a:lnSpc>
            </a:pP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El brigadista realizará las mediciones de peso, estatura y circunferencia de cintura, utilizando los instrumentos del kit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Técnica mostrada en la capacitación virtual</a:t>
            </a:r>
          </a:p>
        </p:txBody>
      </p:sp>
      <p:grpSp>
        <p:nvGrpSpPr>
          <p:cNvPr id="25" name="Grupo 16"/>
          <p:cNvGrpSpPr/>
          <p:nvPr/>
        </p:nvGrpSpPr>
        <p:grpSpPr>
          <a:xfrm>
            <a:off x="7588509" y="0"/>
            <a:ext cx="4603491" cy="899594"/>
            <a:chOff x="7541855" y="161216"/>
            <a:chExt cx="4603491" cy="899594"/>
          </a:xfrm>
        </p:grpSpPr>
        <p:grpSp>
          <p:nvGrpSpPr>
            <p:cNvPr id="26" name="Shape 55"/>
            <p:cNvGrpSpPr/>
            <p:nvPr/>
          </p:nvGrpSpPr>
          <p:grpSpPr>
            <a:xfrm>
              <a:off x="9697347" y="254261"/>
              <a:ext cx="2447999" cy="713505"/>
              <a:chOff x="4137175" y="360883"/>
              <a:chExt cx="1849504" cy="471831"/>
            </a:xfrm>
          </p:grpSpPr>
          <p:pic>
            <p:nvPicPr>
              <p:cNvPr id="28" name="Shape 57" descr="SEP_color_Solida (1).jpg"/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l="23707" t="58512" r="23901" b="5685"/>
              <a:stretch/>
            </p:blipFill>
            <p:spPr>
              <a:xfrm>
                <a:off x="4137175" y="367182"/>
                <a:ext cx="979149" cy="4655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Shape 58" descr="SALUD_Color (1).jpg"/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 l="26347" t="60461" r="24652" b="5216"/>
              <a:stretch/>
            </p:blipFill>
            <p:spPr>
              <a:xfrm>
                <a:off x="5116324" y="360883"/>
                <a:ext cx="870355" cy="449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" name="Imagen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20025" r="28007" b="19598"/>
            <a:stretch/>
          </p:blipFill>
          <p:spPr>
            <a:xfrm>
              <a:off x="7541855" y="161216"/>
              <a:ext cx="2286996" cy="899594"/>
            </a:xfrm>
            <a:prstGeom prst="rect">
              <a:avLst/>
            </a:prstGeom>
          </p:spPr>
        </p:pic>
      </p:grpSp>
      <p:sp>
        <p:nvSpPr>
          <p:cNvPr id="36" name="CuadroTexto 35"/>
          <p:cNvSpPr txBox="1"/>
          <p:nvPr/>
        </p:nvSpPr>
        <p:spPr>
          <a:xfrm>
            <a:off x="2904849" y="64699"/>
            <a:ext cx="5052412" cy="145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Intervenciones a nivel primaria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34" y="2329189"/>
            <a:ext cx="4303696" cy="28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5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331" y="129398"/>
            <a:ext cx="2676517" cy="13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28330" y="1586724"/>
            <a:ext cx="390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Estaciones durante la Medición</a:t>
            </a:r>
            <a:endParaRPr lang="es-MX" b="1" i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8331" y="2194719"/>
            <a:ext cx="588371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Estación </a:t>
            </a:r>
            <a:r>
              <a:rPr lang="es-MX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4</a:t>
            </a:r>
            <a:r>
              <a:rPr lang="es-MX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: Agudeza visual </a:t>
            </a: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El brigadista realizará la detección gruesa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Se utilizará la cartilla de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Snellen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 contenida en el kit (fracción 20/30)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El optometrista evaluará a los escolares que lo requieran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Cronograma de despliegue necesario</a:t>
            </a:r>
          </a:p>
        </p:txBody>
      </p:sp>
      <p:grpSp>
        <p:nvGrpSpPr>
          <p:cNvPr id="25" name="Grupo 16"/>
          <p:cNvGrpSpPr/>
          <p:nvPr/>
        </p:nvGrpSpPr>
        <p:grpSpPr>
          <a:xfrm>
            <a:off x="7588509" y="0"/>
            <a:ext cx="4603491" cy="899594"/>
            <a:chOff x="7541855" y="161216"/>
            <a:chExt cx="4603491" cy="899594"/>
          </a:xfrm>
        </p:grpSpPr>
        <p:grpSp>
          <p:nvGrpSpPr>
            <p:cNvPr id="26" name="Shape 55"/>
            <p:cNvGrpSpPr/>
            <p:nvPr/>
          </p:nvGrpSpPr>
          <p:grpSpPr>
            <a:xfrm>
              <a:off x="9697347" y="254261"/>
              <a:ext cx="2447999" cy="713505"/>
              <a:chOff x="4137175" y="360883"/>
              <a:chExt cx="1849504" cy="471831"/>
            </a:xfrm>
          </p:grpSpPr>
          <p:pic>
            <p:nvPicPr>
              <p:cNvPr id="28" name="Shape 57" descr="SEP_color_Solida (1).jpg"/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l="23707" t="58512" r="23901" b="5685"/>
              <a:stretch/>
            </p:blipFill>
            <p:spPr>
              <a:xfrm>
                <a:off x="4137175" y="367182"/>
                <a:ext cx="979149" cy="4655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Shape 58" descr="SALUD_Color (1).jpg"/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 l="26347" t="60461" r="24652" b="5216"/>
              <a:stretch/>
            </p:blipFill>
            <p:spPr>
              <a:xfrm>
                <a:off x="5116324" y="360883"/>
                <a:ext cx="870355" cy="449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" name="Imagen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20025" r="28007" b="19598"/>
            <a:stretch/>
          </p:blipFill>
          <p:spPr>
            <a:xfrm>
              <a:off x="7541855" y="161216"/>
              <a:ext cx="2286996" cy="899594"/>
            </a:xfrm>
            <a:prstGeom prst="rect">
              <a:avLst/>
            </a:prstGeom>
          </p:spPr>
        </p:pic>
      </p:grpSp>
      <p:sp>
        <p:nvSpPr>
          <p:cNvPr id="36" name="CuadroTexto 35"/>
          <p:cNvSpPr txBox="1"/>
          <p:nvPr/>
        </p:nvSpPr>
        <p:spPr>
          <a:xfrm>
            <a:off x="2904849" y="64699"/>
            <a:ext cx="5052412" cy="145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Intervenciones a nivel primaria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0829" y="1956056"/>
            <a:ext cx="4715171" cy="367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5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331" y="129398"/>
            <a:ext cx="2676517" cy="13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28330" y="1586724"/>
            <a:ext cx="379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Sincronización de información</a:t>
            </a:r>
            <a:endParaRPr lang="es-MX" b="1" i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8330" y="2085454"/>
            <a:ext cx="588371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Al concluir las mediciones: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El coordinador de brigada verificará la calidad de la información registrada en el software MIDO Escolares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El personal de la brigada sincronizará dicha información una vez que se cuente con conexión a internet (escuela o jurisdicción)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Impresión de hoja de resultados</a:t>
            </a:r>
          </a:p>
        </p:txBody>
      </p:sp>
      <p:grpSp>
        <p:nvGrpSpPr>
          <p:cNvPr id="25" name="Grupo 16"/>
          <p:cNvGrpSpPr/>
          <p:nvPr/>
        </p:nvGrpSpPr>
        <p:grpSpPr>
          <a:xfrm>
            <a:off x="7588509" y="0"/>
            <a:ext cx="4603491" cy="899594"/>
            <a:chOff x="7541855" y="161216"/>
            <a:chExt cx="4603491" cy="899594"/>
          </a:xfrm>
        </p:grpSpPr>
        <p:grpSp>
          <p:nvGrpSpPr>
            <p:cNvPr id="26" name="Shape 55"/>
            <p:cNvGrpSpPr/>
            <p:nvPr/>
          </p:nvGrpSpPr>
          <p:grpSpPr>
            <a:xfrm>
              <a:off x="9697347" y="254261"/>
              <a:ext cx="2447999" cy="713505"/>
              <a:chOff x="4137175" y="360883"/>
              <a:chExt cx="1849504" cy="471831"/>
            </a:xfrm>
          </p:grpSpPr>
          <p:pic>
            <p:nvPicPr>
              <p:cNvPr id="28" name="Shape 57" descr="SEP_color_Solida (1).jpg"/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l="23707" t="58512" r="23901" b="5685"/>
              <a:stretch/>
            </p:blipFill>
            <p:spPr>
              <a:xfrm>
                <a:off x="4137175" y="367182"/>
                <a:ext cx="979149" cy="4655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Shape 58" descr="SALUD_Color (1).jpg"/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 l="26347" t="60461" r="24652" b="5216"/>
              <a:stretch/>
            </p:blipFill>
            <p:spPr>
              <a:xfrm>
                <a:off x="5116324" y="360883"/>
                <a:ext cx="870355" cy="449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" name="Imagen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20025" r="28007" b="19598"/>
            <a:stretch/>
          </p:blipFill>
          <p:spPr>
            <a:xfrm>
              <a:off x="7541855" y="161216"/>
              <a:ext cx="2286996" cy="899594"/>
            </a:xfrm>
            <a:prstGeom prst="rect">
              <a:avLst/>
            </a:prstGeom>
          </p:spPr>
        </p:pic>
      </p:grpSp>
      <p:sp>
        <p:nvSpPr>
          <p:cNvPr id="36" name="CuadroTexto 35"/>
          <p:cNvSpPr txBox="1"/>
          <p:nvPr/>
        </p:nvSpPr>
        <p:spPr>
          <a:xfrm>
            <a:off x="2904849" y="64699"/>
            <a:ext cx="5052412" cy="145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Intervenciones a nivel primaria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62291" t="54530" r="21787" b="14063"/>
          <a:stretch/>
        </p:blipFill>
        <p:spPr>
          <a:xfrm>
            <a:off x="8647771" y="4509825"/>
            <a:ext cx="1580102" cy="21246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r="2843" b="5920"/>
          <a:stretch/>
        </p:blipFill>
        <p:spPr>
          <a:xfrm>
            <a:off x="7459091" y="1284285"/>
            <a:ext cx="3957462" cy="297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5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331" y="129398"/>
            <a:ext cx="2676517" cy="13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28330" y="1452254"/>
            <a:ext cx="282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Entrega de resultados</a:t>
            </a:r>
            <a:endParaRPr lang="es-MX" b="1" i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5566" y="1838728"/>
            <a:ext cx="7360178" cy="471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En colaboración con el responsable jurisdiccional de la Secretaría de Educación y el enlace escolar: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 Coordinación para la presentación de resultados a los directivos de la escuela y padres de familia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Las hojas de resultados se entregarán de manera individual a cada padre de familia, solicitando datos faltantes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Envío de resultados por correo electrónico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Sensibilización sobre la necesidad de referencia en los escolares o mantener estilos de vida saludables </a:t>
            </a:r>
          </a:p>
        </p:txBody>
      </p:sp>
      <p:grpSp>
        <p:nvGrpSpPr>
          <p:cNvPr id="25" name="Grupo 16"/>
          <p:cNvGrpSpPr/>
          <p:nvPr/>
        </p:nvGrpSpPr>
        <p:grpSpPr>
          <a:xfrm>
            <a:off x="7588509" y="0"/>
            <a:ext cx="4603491" cy="899594"/>
            <a:chOff x="7541855" y="161216"/>
            <a:chExt cx="4603491" cy="899594"/>
          </a:xfrm>
        </p:grpSpPr>
        <p:grpSp>
          <p:nvGrpSpPr>
            <p:cNvPr id="26" name="Shape 55"/>
            <p:cNvGrpSpPr/>
            <p:nvPr/>
          </p:nvGrpSpPr>
          <p:grpSpPr>
            <a:xfrm>
              <a:off x="9697347" y="254261"/>
              <a:ext cx="2447999" cy="713505"/>
              <a:chOff x="4137175" y="360883"/>
              <a:chExt cx="1849504" cy="471831"/>
            </a:xfrm>
          </p:grpSpPr>
          <p:pic>
            <p:nvPicPr>
              <p:cNvPr id="28" name="Shape 57" descr="SEP_color_Solida (1).jpg"/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l="23707" t="58512" r="23901" b="5685"/>
              <a:stretch/>
            </p:blipFill>
            <p:spPr>
              <a:xfrm>
                <a:off x="4137175" y="367182"/>
                <a:ext cx="979149" cy="4655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Shape 58" descr="SALUD_Color (1).jpg"/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 l="26347" t="60461" r="24652" b="5216"/>
              <a:stretch/>
            </p:blipFill>
            <p:spPr>
              <a:xfrm>
                <a:off x="5116324" y="360883"/>
                <a:ext cx="870355" cy="449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" name="Imagen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20025" r="28007" b="19598"/>
            <a:stretch/>
          </p:blipFill>
          <p:spPr>
            <a:xfrm>
              <a:off x="7541855" y="161216"/>
              <a:ext cx="2286996" cy="899594"/>
            </a:xfrm>
            <a:prstGeom prst="rect">
              <a:avLst/>
            </a:prstGeom>
          </p:spPr>
        </p:pic>
      </p:grpSp>
      <p:sp>
        <p:nvSpPr>
          <p:cNvPr id="36" name="CuadroTexto 35"/>
          <p:cNvSpPr txBox="1"/>
          <p:nvPr/>
        </p:nvSpPr>
        <p:spPr>
          <a:xfrm>
            <a:off x="2904849" y="64699"/>
            <a:ext cx="5052412" cy="145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Intervenciones a nivel primaria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43773" t="41729" r="42946" b="31384"/>
          <a:stretch/>
        </p:blipFill>
        <p:spPr>
          <a:xfrm>
            <a:off x="9199780" y="4590518"/>
            <a:ext cx="1459025" cy="209338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8349" y="1397530"/>
            <a:ext cx="4036357" cy="288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5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331" y="129398"/>
            <a:ext cx="2676517" cy="13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28330" y="1586724"/>
            <a:ext cx="480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Seguimiento de los escolares referidos</a:t>
            </a:r>
            <a:endParaRPr lang="es-MX" b="1" i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35909" y="1771390"/>
            <a:ext cx="664707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Se confirmará que el escolar acudió al centro de salud mediante: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 Sello y firma del centro de salud en la hoja de resultados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El enlace escolar recopilará estas hojas selladas y las entregarán al responsable jurisdiccional del PSAA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En caso de no haber acudido al centro de salud, el personal docente reforzara el mensaje, sobre la importancia de acudir al centro de salud</a:t>
            </a:r>
          </a:p>
        </p:txBody>
      </p:sp>
      <p:grpSp>
        <p:nvGrpSpPr>
          <p:cNvPr id="25" name="Grupo 16"/>
          <p:cNvGrpSpPr/>
          <p:nvPr/>
        </p:nvGrpSpPr>
        <p:grpSpPr>
          <a:xfrm>
            <a:off x="7588509" y="0"/>
            <a:ext cx="4603491" cy="899594"/>
            <a:chOff x="7541855" y="161216"/>
            <a:chExt cx="4603491" cy="899594"/>
          </a:xfrm>
        </p:grpSpPr>
        <p:grpSp>
          <p:nvGrpSpPr>
            <p:cNvPr id="26" name="Shape 55"/>
            <p:cNvGrpSpPr/>
            <p:nvPr/>
          </p:nvGrpSpPr>
          <p:grpSpPr>
            <a:xfrm>
              <a:off x="9697347" y="254261"/>
              <a:ext cx="2447999" cy="713505"/>
              <a:chOff x="4137175" y="360883"/>
              <a:chExt cx="1849504" cy="471831"/>
            </a:xfrm>
          </p:grpSpPr>
          <p:pic>
            <p:nvPicPr>
              <p:cNvPr id="28" name="Shape 57" descr="SEP_color_Solida (1).jpg"/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l="23707" t="58512" r="23901" b="5685"/>
              <a:stretch/>
            </p:blipFill>
            <p:spPr>
              <a:xfrm>
                <a:off x="4137175" y="367182"/>
                <a:ext cx="979149" cy="4655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Shape 58" descr="SALUD_Color (1).jpg"/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 l="26347" t="60461" r="24652" b="5216"/>
              <a:stretch/>
            </p:blipFill>
            <p:spPr>
              <a:xfrm>
                <a:off x="5116324" y="360883"/>
                <a:ext cx="870355" cy="449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" name="Imagen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20025" r="28007" b="19598"/>
            <a:stretch/>
          </p:blipFill>
          <p:spPr>
            <a:xfrm>
              <a:off x="7541855" y="161216"/>
              <a:ext cx="2286996" cy="899594"/>
            </a:xfrm>
            <a:prstGeom prst="rect">
              <a:avLst/>
            </a:prstGeom>
          </p:spPr>
        </p:pic>
      </p:grpSp>
      <p:sp>
        <p:nvSpPr>
          <p:cNvPr id="36" name="CuadroTexto 35"/>
          <p:cNvSpPr txBox="1"/>
          <p:nvPr/>
        </p:nvSpPr>
        <p:spPr>
          <a:xfrm>
            <a:off x="2904849" y="64699"/>
            <a:ext cx="5052412" cy="145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Intervenciones a nivel primaria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131767" y="2767097"/>
            <a:ext cx="1673332" cy="1654788"/>
            <a:chOff x="8202173" y="1764719"/>
            <a:chExt cx="1673332" cy="1654788"/>
          </a:xfrm>
        </p:grpSpPr>
        <p:pic>
          <p:nvPicPr>
            <p:cNvPr id="12" name="Picture 2" descr="https://www.iconexperience.com/_img/g_collection_png/standard/512x512/school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/>
            <a:stretch/>
          </p:blipFill>
          <p:spPr bwMode="auto">
            <a:xfrm>
              <a:off x="8202173" y="1764719"/>
              <a:ext cx="1673332" cy="1266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uadroTexto 12"/>
            <p:cNvSpPr txBox="1"/>
            <p:nvPr/>
          </p:nvSpPr>
          <p:spPr>
            <a:xfrm>
              <a:off x="8317880" y="3050175"/>
              <a:ext cx="1362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Escuela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0529875" y="2767097"/>
            <a:ext cx="1453787" cy="1802544"/>
            <a:chOff x="10260934" y="3379454"/>
            <a:chExt cx="1453787" cy="1802544"/>
          </a:xfrm>
        </p:grpSpPr>
        <p:pic>
          <p:nvPicPr>
            <p:cNvPr id="14" name="Picture 4" descr="https://maxcdn.icons8.com/office/PNG/512/Healthcare/clinic-51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9722" y="3379454"/>
              <a:ext cx="1156213" cy="115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uadroTexto 14"/>
            <p:cNvSpPr txBox="1"/>
            <p:nvPr/>
          </p:nvSpPr>
          <p:spPr>
            <a:xfrm>
              <a:off x="10260934" y="4535667"/>
              <a:ext cx="1453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Unidad </a:t>
              </a:r>
            </a:p>
            <a:p>
              <a:pPr algn="ctr"/>
              <a:r>
                <a:rPr lang="es-MX" b="1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 Salud</a:t>
              </a:r>
            </a:p>
          </p:txBody>
        </p:sp>
      </p:grpSp>
      <p:sp>
        <p:nvSpPr>
          <p:cNvPr id="5" name="Flecha izquierda y derecha 4"/>
          <p:cNvSpPr/>
          <p:nvPr/>
        </p:nvSpPr>
        <p:spPr>
          <a:xfrm>
            <a:off x="9172048" y="3331639"/>
            <a:ext cx="1129553" cy="591671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2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993333" y="1374123"/>
            <a:ext cx="10045701" cy="5080000"/>
            <a:chOff x="908927" y="1374122"/>
            <a:chExt cx="10045701" cy="50800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2444" t="22543" r="3854" b="18621"/>
            <a:stretch/>
          </p:blipFill>
          <p:spPr>
            <a:xfrm>
              <a:off x="908928" y="1374122"/>
              <a:ext cx="10045700" cy="5080000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908927" y="1486663"/>
              <a:ext cx="1557451" cy="761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3243627" y="182879"/>
            <a:ext cx="6360774" cy="95397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92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Campeche</a:t>
            </a:r>
          </a:p>
          <a:p>
            <a:pPr>
              <a:lnSpc>
                <a:spcPts val="3920"/>
              </a:lnSpc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Detecciones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04799" y="6474179"/>
            <a:ext cx="9528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hlinkClick r:id="rId3"/>
              </a:rPr>
              <a:t>http://</a:t>
            </a:r>
            <a:r>
              <a:rPr lang="es-MX" sz="1200" dirty="0" smtClean="0">
                <a:hlinkClick r:id="rId3"/>
              </a:rPr>
              <a:t>www.tableromidoescolares.com/DirApp/tableros/IntroEscolares.aspx</a:t>
            </a:r>
            <a:r>
              <a:rPr lang="es-MX" sz="1200" dirty="0" smtClean="0"/>
              <a:t>. Corte 29/01/2018</a:t>
            </a:r>
            <a:endParaRPr lang="es-MX" sz="1200" dirty="0"/>
          </a:p>
        </p:txBody>
      </p:sp>
      <p:pic>
        <p:nvPicPr>
          <p:cNvPr id="10" name="Shape 59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01" y="-72437"/>
            <a:ext cx="2676517" cy="1327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o 16"/>
          <p:cNvGrpSpPr/>
          <p:nvPr/>
        </p:nvGrpSpPr>
        <p:grpSpPr>
          <a:xfrm>
            <a:off x="7588509" y="0"/>
            <a:ext cx="4603491" cy="899594"/>
            <a:chOff x="7541855" y="161216"/>
            <a:chExt cx="4603491" cy="899594"/>
          </a:xfrm>
        </p:grpSpPr>
        <p:grpSp>
          <p:nvGrpSpPr>
            <p:cNvPr id="12" name="Shape 55"/>
            <p:cNvGrpSpPr/>
            <p:nvPr/>
          </p:nvGrpSpPr>
          <p:grpSpPr>
            <a:xfrm>
              <a:off x="9697347" y="254261"/>
              <a:ext cx="2447999" cy="713505"/>
              <a:chOff x="4137175" y="360883"/>
              <a:chExt cx="1849504" cy="471831"/>
            </a:xfrm>
          </p:grpSpPr>
          <p:pic>
            <p:nvPicPr>
              <p:cNvPr id="14" name="Shape 57" descr="SEP_color_Solida (1).jpg"/>
              <p:cNvPicPr preferRelativeResize="0">
                <a:picLocks noChangeAspect="1"/>
              </p:cNvPicPr>
              <p:nvPr/>
            </p:nvPicPr>
            <p:blipFill rotWithShape="1">
              <a:blip r:embed="rId5">
                <a:alphaModFix/>
              </a:blip>
              <a:srcRect l="23707" t="58512" r="23901" b="5685"/>
              <a:stretch/>
            </p:blipFill>
            <p:spPr>
              <a:xfrm>
                <a:off x="4137175" y="367182"/>
                <a:ext cx="979149" cy="4655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Shape 58" descr="SALUD_Color (1).jpg"/>
              <p:cNvPicPr preferRelativeResize="0">
                <a:picLocks noChangeAspect="1"/>
              </p:cNvPicPr>
              <p:nvPr/>
            </p:nvPicPr>
            <p:blipFill rotWithShape="1">
              <a:blip r:embed="rId6">
                <a:alphaModFix/>
              </a:blip>
              <a:srcRect l="26347" t="60461" r="24652" b="5216"/>
              <a:stretch/>
            </p:blipFill>
            <p:spPr>
              <a:xfrm>
                <a:off x="5116324" y="360883"/>
                <a:ext cx="870355" cy="449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Imagen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20025" r="28007" b="19598"/>
            <a:stretch/>
          </p:blipFill>
          <p:spPr>
            <a:xfrm>
              <a:off x="7541855" y="161216"/>
              <a:ext cx="2286996" cy="899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1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5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06" y="1434322"/>
            <a:ext cx="4769121" cy="23661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5410198" y="1888735"/>
            <a:ext cx="6649997" cy="145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Intervenciones y Piloto</a:t>
            </a:r>
          </a:p>
          <a:p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Ciclo Escolar 2017-2018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93263" y="2717382"/>
            <a:ext cx="6115051" cy="145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Febrero, 2018</a:t>
            </a:r>
          </a:p>
        </p:txBody>
      </p:sp>
      <p:grpSp>
        <p:nvGrpSpPr>
          <p:cNvPr id="12" name="Grupo 16"/>
          <p:cNvGrpSpPr/>
          <p:nvPr/>
        </p:nvGrpSpPr>
        <p:grpSpPr>
          <a:xfrm>
            <a:off x="6421314" y="5402324"/>
            <a:ext cx="5638881" cy="1198528"/>
            <a:chOff x="7541855" y="161216"/>
            <a:chExt cx="4603491" cy="899594"/>
          </a:xfrm>
        </p:grpSpPr>
        <p:grpSp>
          <p:nvGrpSpPr>
            <p:cNvPr id="13" name="Shape 55"/>
            <p:cNvGrpSpPr/>
            <p:nvPr/>
          </p:nvGrpSpPr>
          <p:grpSpPr>
            <a:xfrm>
              <a:off x="9697347" y="254261"/>
              <a:ext cx="2447999" cy="713505"/>
              <a:chOff x="4137175" y="360883"/>
              <a:chExt cx="1849504" cy="471831"/>
            </a:xfrm>
          </p:grpSpPr>
          <p:pic>
            <p:nvPicPr>
              <p:cNvPr id="15" name="Shape 57" descr="SEP_color_Solida (1).jpg"/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l="23707" t="58512" r="23901" b="5685"/>
              <a:stretch/>
            </p:blipFill>
            <p:spPr>
              <a:xfrm>
                <a:off x="4137175" y="367182"/>
                <a:ext cx="979149" cy="4655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Shape 58" descr="SALUD_Color (1).jpg"/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 l="26347" t="60461" r="24652" b="5216"/>
              <a:stretch/>
            </p:blipFill>
            <p:spPr>
              <a:xfrm>
                <a:off x="5116324" y="360883"/>
                <a:ext cx="870355" cy="449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Imagen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20025" r="28007" b="19598"/>
            <a:stretch/>
          </p:blipFill>
          <p:spPr>
            <a:xfrm>
              <a:off x="7541855" y="161216"/>
              <a:ext cx="2286996" cy="899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3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5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331" y="129398"/>
            <a:ext cx="2676517" cy="13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8"/>
          <p:cNvSpPr txBox="1"/>
          <p:nvPr/>
        </p:nvSpPr>
        <p:spPr>
          <a:xfrm>
            <a:off x="264350" y="2009059"/>
            <a:ext cx="11603588" cy="861744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spAutoFit/>
          </a:bodyPr>
          <a:lstStyle/>
          <a:p>
            <a:pPr marL="114300" marR="0" lvl="0" algn="just" rtl="0">
              <a:buClr>
                <a:srgbClr val="434343"/>
              </a:buClr>
              <a:buSzPct val="100000"/>
            </a:pPr>
            <a:r>
              <a:rPr lang="es-MX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Es una </a:t>
            </a:r>
            <a:r>
              <a:rPr lang="es-MX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estrategia conjunta </a:t>
            </a:r>
            <a:r>
              <a:rPr lang="es-MX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entre la </a:t>
            </a:r>
            <a:r>
              <a:rPr lang="es-MX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Secretaría de Educación Pública </a:t>
            </a:r>
            <a:r>
              <a:rPr lang="es-MX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y la </a:t>
            </a:r>
            <a:r>
              <a:rPr lang="es-MX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Secretaría de Salud </a:t>
            </a:r>
            <a:r>
              <a:rPr lang="es-MX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para </a:t>
            </a:r>
            <a:r>
              <a:rPr lang="es-MX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promover la salud desde la escuela. </a:t>
            </a:r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264350" y="1250954"/>
            <a:ext cx="2604024" cy="474037"/>
          </a:xfrm>
          <a:prstGeom prst="wedgeRoundRectCallout">
            <a:avLst>
              <a:gd name="adj1" fmla="val -21827"/>
              <a:gd name="adj2" fmla="val 84337"/>
              <a:gd name="adj3" fmla="val 16667"/>
            </a:avLst>
          </a:prstGeom>
          <a:noFill/>
          <a:ln w="28575">
            <a:solidFill>
              <a:srgbClr val="ED7722"/>
            </a:solidFill>
            <a:prstDash val="solid"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 Light" charset="0"/>
                <a:ea typeface="Soberana Sans Light" charset="0"/>
                <a:cs typeface="Soberana Sans Light" charset="0"/>
              </a:rPr>
              <a:t>¿Qué es?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Soberana Sans Light" charset="0"/>
              <a:ea typeface="Soberana Sans Light" charset="0"/>
              <a:cs typeface="Soberana Sans Light" charset="0"/>
            </a:endParaRPr>
          </a:p>
        </p:txBody>
      </p:sp>
      <p:sp>
        <p:nvSpPr>
          <p:cNvPr id="17" name="Título 12"/>
          <p:cNvSpPr txBox="1">
            <a:spLocks/>
          </p:cNvSpPr>
          <p:nvPr/>
        </p:nvSpPr>
        <p:spPr>
          <a:xfrm>
            <a:off x="264350" y="2990070"/>
            <a:ext cx="2604024" cy="474037"/>
          </a:xfrm>
          <a:prstGeom prst="wedgeRoundRectCallout">
            <a:avLst>
              <a:gd name="adj1" fmla="val -20833"/>
              <a:gd name="adj2" fmla="val 82518"/>
              <a:gd name="adj3" fmla="val 16667"/>
            </a:avLst>
          </a:prstGeom>
          <a:noFill/>
          <a:ln w="28575">
            <a:solidFill>
              <a:srgbClr val="92D050"/>
            </a:solidFill>
            <a:prstDash val="solid"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 Light" charset="0"/>
                <a:ea typeface="Soberana Sans Light" charset="0"/>
                <a:cs typeface="Soberana Sans Light" charset="0"/>
              </a:rPr>
              <a:t>¿Qué busca?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Soberana Sans Light" charset="0"/>
              <a:ea typeface="Soberana Sans Light" charset="0"/>
              <a:cs typeface="Soberana Sans Light" charset="0"/>
            </a:endParaRPr>
          </a:p>
        </p:txBody>
      </p:sp>
      <p:sp>
        <p:nvSpPr>
          <p:cNvPr id="18" name="Título 12"/>
          <p:cNvSpPr txBox="1">
            <a:spLocks/>
          </p:cNvSpPr>
          <p:nvPr/>
        </p:nvSpPr>
        <p:spPr>
          <a:xfrm>
            <a:off x="264350" y="4915831"/>
            <a:ext cx="2604024" cy="474037"/>
          </a:xfrm>
          <a:prstGeom prst="wedgeRoundRectCallout">
            <a:avLst>
              <a:gd name="adj1" fmla="val -21164"/>
              <a:gd name="adj2" fmla="val 80698"/>
              <a:gd name="adj3" fmla="val 16667"/>
            </a:avLst>
          </a:prstGeom>
          <a:noFill/>
          <a:ln w="28575">
            <a:solidFill>
              <a:srgbClr val="00B0F0"/>
            </a:solidFill>
            <a:prstDash val="solid"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 Light" charset="0"/>
                <a:ea typeface="Soberana Sans Light" charset="0"/>
                <a:cs typeface="Soberana Sans Light" charset="0"/>
              </a:rPr>
              <a:t>¿Cómo?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Soberana Sans Light" charset="0"/>
              <a:ea typeface="Soberana Sans Light" charset="0"/>
              <a:cs typeface="Soberana Sans Light" charset="0"/>
            </a:endParaRPr>
          </a:p>
        </p:txBody>
      </p:sp>
      <p:sp>
        <p:nvSpPr>
          <p:cNvPr id="19" name="Shape 168"/>
          <p:cNvSpPr txBox="1"/>
          <p:nvPr/>
        </p:nvSpPr>
        <p:spPr>
          <a:xfrm>
            <a:off x="256325" y="3731216"/>
            <a:ext cx="5645247" cy="1061799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spAutoFit/>
          </a:bodyPr>
          <a:lstStyle/>
          <a:p>
            <a:pPr marL="114300" lvl="0" algn="just">
              <a:buClr>
                <a:srgbClr val="434343"/>
              </a:buClr>
              <a:buSzPct val="100000"/>
            </a:pPr>
            <a:r>
              <a:rPr lang="es-MX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Fortalecer la prevención y</a:t>
            </a:r>
            <a:r>
              <a:rPr lang="es-MX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 </a:t>
            </a:r>
            <a:r>
              <a:rPr lang="es-MX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el cuidado de la </a:t>
            </a:r>
            <a:r>
              <a:rPr lang="es-MX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salud, así como la promoción de estilos de vida saludables en niñas, niños y jóvenes.</a:t>
            </a:r>
            <a:endParaRPr lang="es-MX" sz="19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20" name="Shape 168"/>
          <p:cNvSpPr txBox="1"/>
          <p:nvPr/>
        </p:nvSpPr>
        <p:spPr>
          <a:xfrm>
            <a:off x="256324" y="5609827"/>
            <a:ext cx="5645248" cy="1107965"/>
          </a:xfrm>
          <a:prstGeom prst="rect">
            <a:avLst/>
          </a:prstGeom>
          <a:ln w="28575" cap="rnd">
            <a:solidFill>
              <a:srgbClr val="00B0F0"/>
            </a:solidFill>
            <a:prstDash val="sysDot"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spAutoFit/>
          </a:bodyPr>
          <a:lstStyle/>
          <a:p>
            <a:pPr marL="114300" lvl="0" algn="just">
              <a:buClr>
                <a:srgbClr val="434343"/>
              </a:buClr>
              <a:buSzPct val="100000"/>
            </a:pP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Intervenciones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directas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en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las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escuelas,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así como la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referencia a los servicios 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médicos.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21" name="Shape 168"/>
          <p:cNvSpPr txBox="1"/>
          <p:nvPr/>
        </p:nvSpPr>
        <p:spPr>
          <a:xfrm>
            <a:off x="6222690" y="5609166"/>
            <a:ext cx="5645248" cy="800189"/>
          </a:xfrm>
          <a:prstGeom prst="rect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spAutoFit/>
          </a:bodyPr>
          <a:lstStyle/>
          <a:p>
            <a:pPr marL="114300" lvl="0" algn="just">
              <a:buClr>
                <a:srgbClr val="434343"/>
              </a:buClr>
              <a:buSzPct val="100000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Inclusión de 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contenidos de salud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en el marco del 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Nuevo Modelo Educativo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22" name="Shape 168"/>
          <p:cNvSpPr txBox="1"/>
          <p:nvPr/>
        </p:nvSpPr>
        <p:spPr>
          <a:xfrm>
            <a:off x="6222689" y="3731216"/>
            <a:ext cx="5645249" cy="1061799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spAutoFit/>
          </a:bodyPr>
          <a:lstStyle/>
          <a:p>
            <a:pPr marL="114300" lvl="0" algn="just">
              <a:buClr>
                <a:srgbClr val="434343"/>
              </a:buClr>
              <a:buSzPct val="100000"/>
            </a:pPr>
            <a:r>
              <a:rPr lang="es-MX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Fortalecer la formación continua</a:t>
            </a:r>
            <a:r>
              <a:rPr lang="es-MX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 y </a:t>
            </a:r>
            <a:r>
              <a:rPr lang="es-MX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desarrollo de material curricular </a:t>
            </a:r>
            <a:r>
              <a:rPr lang="es-MX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en el marco del </a:t>
            </a:r>
            <a:r>
              <a:rPr lang="es-MX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Nuevo Modelo Educativo.</a:t>
            </a:r>
            <a:endParaRPr lang="es-MX" sz="19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grpSp>
        <p:nvGrpSpPr>
          <p:cNvPr id="23" name="Grupo 16"/>
          <p:cNvGrpSpPr/>
          <p:nvPr/>
        </p:nvGrpSpPr>
        <p:grpSpPr>
          <a:xfrm>
            <a:off x="7588509" y="0"/>
            <a:ext cx="4603491" cy="899594"/>
            <a:chOff x="7541855" y="161216"/>
            <a:chExt cx="4603491" cy="899594"/>
          </a:xfrm>
        </p:grpSpPr>
        <p:grpSp>
          <p:nvGrpSpPr>
            <p:cNvPr id="24" name="Shape 55"/>
            <p:cNvGrpSpPr/>
            <p:nvPr/>
          </p:nvGrpSpPr>
          <p:grpSpPr>
            <a:xfrm>
              <a:off x="9697347" y="254261"/>
              <a:ext cx="2447999" cy="713505"/>
              <a:chOff x="4137175" y="360883"/>
              <a:chExt cx="1849504" cy="471831"/>
            </a:xfrm>
          </p:grpSpPr>
          <p:pic>
            <p:nvPicPr>
              <p:cNvPr id="26" name="Shape 57" descr="SEP_color_Solida (1).jpg"/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l="23707" t="58512" r="23901" b="5685"/>
              <a:stretch/>
            </p:blipFill>
            <p:spPr>
              <a:xfrm>
                <a:off x="4137175" y="367182"/>
                <a:ext cx="979149" cy="4655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Shape 58" descr="SALUD_Color (1).jpg"/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 l="26347" t="60461" r="24652" b="5216"/>
              <a:stretch/>
            </p:blipFill>
            <p:spPr>
              <a:xfrm>
                <a:off x="5116324" y="360883"/>
                <a:ext cx="870355" cy="449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" name="Imagen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20025" r="28007" b="19598"/>
            <a:stretch/>
          </p:blipFill>
          <p:spPr>
            <a:xfrm>
              <a:off x="7541855" y="161216"/>
              <a:ext cx="2286996" cy="899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42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o 16"/>
          <p:cNvGrpSpPr/>
          <p:nvPr/>
        </p:nvGrpSpPr>
        <p:grpSpPr>
          <a:xfrm>
            <a:off x="7588509" y="0"/>
            <a:ext cx="4603491" cy="899594"/>
            <a:chOff x="7541855" y="161216"/>
            <a:chExt cx="4603491" cy="899594"/>
          </a:xfrm>
        </p:grpSpPr>
        <p:grpSp>
          <p:nvGrpSpPr>
            <p:cNvPr id="64" name="Shape 55"/>
            <p:cNvGrpSpPr/>
            <p:nvPr/>
          </p:nvGrpSpPr>
          <p:grpSpPr>
            <a:xfrm>
              <a:off x="9697347" y="254261"/>
              <a:ext cx="2447999" cy="713505"/>
              <a:chOff x="4137175" y="360883"/>
              <a:chExt cx="1849504" cy="471831"/>
            </a:xfrm>
          </p:grpSpPr>
          <p:pic>
            <p:nvPicPr>
              <p:cNvPr id="66" name="Shape 57" descr="SEP_color_Solida (1).jpg"/>
              <p:cNvPicPr preferRelativeResize="0">
                <a:picLocks noChangeAspect="1"/>
              </p:cNvPicPr>
              <p:nvPr/>
            </p:nvPicPr>
            <p:blipFill rotWithShape="1">
              <a:blip r:embed="rId2">
                <a:alphaModFix/>
              </a:blip>
              <a:srcRect l="23707" t="58512" r="23901" b="5685"/>
              <a:stretch/>
            </p:blipFill>
            <p:spPr>
              <a:xfrm>
                <a:off x="4137175" y="367182"/>
                <a:ext cx="979149" cy="4655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Shape 58" descr="SALUD_Color (1).jpg"/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l="26347" t="60461" r="24652" b="5216"/>
              <a:stretch/>
            </p:blipFill>
            <p:spPr>
              <a:xfrm>
                <a:off x="5116324" y="360883"/>
                <a:ext cx="870355" cy="449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5" name="Imagen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20025" r="28007" b="19598"/>
            <a:stretch/>
          </p:blipFill>
          <p:spPr>
            <a:xfrm>
              <a:off x="7541855" y="161216"/>
              <a:ext cx="2286996" cy="899594"/>
            </a:xfrm>
            <a:prstGeom prst="rect">
              <a:avLst/>
            </a:prstGeom>
          </p:spPr>
        </p:pic>
      </p:grpSp>
      <p:pic>
        <p:nvPicPr>
          <p:cNvPr id="8" name="Shape 59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331" y="129398"/>
            <a:ext cx="2676517" cy="13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2904848" y="64699"/>
            <a:ext cx="5143067" cy="145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Los pilares de la estrategia</a:t>
            </a:r>
          </a:p>
        </p:txBody>
      </p:sp>
      <p:grpSp>
        <p:nvGrpSpPr>
          <p:cNvPr id="44" name="Grupo 43"/>
          <p:cNvGrpSpPr/>
          <p:nvPr/>
        </p:nvGrpSpPr>
        <p:grpSpPr>
          <a:xfrm>
            <a:off x="486528" y="1406967"/>
            <a:ext cx="11446067" cy="769441"/>
            <a:chOff x="486528" y="1817517"/>
            <a:chExt cx="11446067" cy="769441"/>
          </a:xfrm>
        </p:grpSpPr>
        <p:grpSp>
          <p:nvGrpSpPr>
            <p:cNvPr id="23" name="Grupo 22"/>
            <p:cNvGrpSpPr/>
            <p:nvPr/>
          </p:nvGrpSpPr>
          <p:grpSpPr>
            <a:xfrm>
              <a:off x="486528" y="1817517"/>
              <a:ext cx="5427881" cy="769441"/>
              <a:chOff x="2442328" y="2134879"/>
              <a:chExt cx="5427881" cy="769441"/>
            </a:xfrm>
          </p:grpSpPr>
          <p:sp>
            <p:nvSpPr>
              <p:cNvPr id="10" name="Título 12"/>
              <p:cNvSpPr txBox="1">
                <a:spLocks/>
              </p:cNvSpPr>
              <p:nvPr/>
            </p:nvSpPr>
            <p:spPr>
              <a:xfrm>
                <a:off x="2981930" y="2183008"/>
                <a:ext cx="4888279" cy="673183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s-MX" sz="2000" dirty="0">
                    <a:solidFill>
                      <a:schemeClr val="bg2">
                        <a:lumMod val="2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Educar para la Salud</a:t>
                </a:r>
              </a:p>
            </p:txBody>
          </p:sp>
          <p:sp>
            <p:nvSpPr>
              <p:cNvPr id="12" name="CuadroTexto 9"/>
              <p:cNvSpPr txBox="1"/>
              <p:nvPr/>
            </p:nvSpPr>
            <p:spPr>
              <a:xfrm flipH="1">
                <a:off x="2442328" y="2134879"/>
                <a:ext cx="493883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s-MX" sz="4400" b="1" dirty="0">
                    <a:solidFill>
                      <a:srgbClr val="ED7722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1</a:t>
                </a:r>
              </a:p>
            </p:txBody>
          </p:sp>
        </p:grpSp>
        <p:grpSp>
          <p:nvGrpSpPr>
            <p:cNvPr id="37" name="Grupo 36"/>
            <p:cNvGrpSpPr/>
            <p:nvPr/>
          </p:nvGrpSpPr>
          <p:grpSpPr>
            <a:xfrm>
              <a:off x="3839238" y="1865646"/>
              <a:ext cx="8093357" cy="673183"/>
              <a:chOff x="3839238" y="2005611"/>
              <a:chExt cx="8093357" cy="673183"/>
            </a:xfrm>
          </p:grpSpPr>
          <p:sp>
            <p:nvSpPr>
              <p:cNvPr id="29" name="Título 12"/>
              <p:cNvSpPr txBox="1">
                <a:spLocks/>
              </p:cNvSpPr>
              <p:nvPr/>
            </p:nvSpPr>
            <p:spPr>
              <a:xfrm>
                <a:off x="3839238" y="2005611"/>
                <a:ext cx="1648940" cy="673183"/>
              </a:xfrm>
              <a:prstGeom prst="roundRect">
                <a:avLst/>
              </a:prstGeom>
              <a:noFill/>
              <a:ln w="19050">
                <a:solidFill>
                  <a:srgbClr val="ED7722"/>
                </a:solidFill>
                <a:prstDash val="sysDot"/>
              </a:ln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s-MX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Fortalecimiento de Educación Física</a:t>
                </a:r>
              </a:p>
            </p:txBody>
          </p:sp>
          <p:sp>
            <p:nvSpPr>
              <p:cNvPr id="30" name="Título 12"/>
              <p:cNvSpPr txBox="1">
                <a:spLocks/>
              </p:cNvSpPr>
              <p:nvPr/>
            </p:nvSpPr>
            <p:spPr>
              <a:xfrm>
                <a:off x="5987376" y="2005611"/>
                <a:ext cx="1648940" cy="673183"/>
              </a:xfrm>
              <a:prstGeom prst="roundRect">
                <a:avLst/>
              </a:prstGeom>
              <a:noFill/>
              <a:ln w="19050">
                <a:solidFill>
                  <a:srgbClr val="ED7722"/>
                </a:solidFill>
                <a:prstDash val="sysDot"/>
              </a:ln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s-MX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Desarrollo Personal</a:t>
                </a:r>
              </a:p>
            </p:txBody>
          </p:sp>
          <p:sp>
            <p:nvSpPr>
              <p:cNvPr id="31" name="Título 12"/>
              <p:cNvSpPr txBox="1">
                <a:spLocks/>
              </p:cNvSpPr>
              <p:nvPr/>
            </p:nvSpPr>
            <p:spPr>
              <a:xfrm>
                <a:off x="8135514" y="2005611"/>
                <a:ext cx="1648940" cy="673183"/>
              </a:xfrm>
              <a:prstGeom prst="roundRect">
                <a:avLst/>
              </a:prstGeom>
              <a:noFill/>
              <a:ln w="19050">
                <a:solidFill>
                  <a:srgbClr val="ED7722"/>
                </a:solidFill>
                <a:prstDash val="sysDot"/>
              </a:ln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s-MX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Salud Física y Mental</a:t>
                </a:r>
              </a:p>
            </p:txBody>
          </p:sp>
          <p:sp>
            <p:nvSpPr>
              <p:cNvPr id="32" name="Título 12"/>
              <p:cNvSpPr txBox="1">
                <a:spLocks/>
              </p:cNvSpPr>
              <p:nvPr/>
            </p:nvSpPr>
            <p:spPr>
              <a:xfrm>
                <a:off x="10283655" y="2005611"/>
                <a:ext cx="1648940" cy="673183"/>
              </a:xfrm>
              <a:prstGeom prst="roundRect">
                <a:avLst/>
              </a:prstGeom>
              <a:noFill/>
              <a:ln w="19050">
                <a:solidFill>
                  <a:srgbClr val="ED7722"/>
                </a:solidFill>
                <a:prstDash val="sysDot"/>
              </a:ln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s-MX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Educación Socioemocional</a:t>
                </a:r>
              </a:p>
            </p:txBody>
          </p:sp>
          <p:sp>
            <p:nvSpPr>
              <p:cNvPr id="33" name="Cruz 32"/>
              <p:cNvSpPr>
                <a:spLocks noChangeAspect="1"/>
              </p:cNvSpPr>
              <p:nvPr/>
            </p:nvSpPr>
            <p:spPr>
              <a:xfrm>
                <a:off x="5575777" y="2180202"/>
                <a:ext cx="324000" cy="324000"/>
              </a:xfrm>
              <a:prstGeom prst="plus">
                <a:avLst>
                  <a:gd name="adj" fmla="val 41173"/>
                </a:avLst>
              </a:prstGeom>
              <a:solidFill>
                <a:srgbClr val="FD54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200" dirty="0"/>
              </a:p>
            </p:txBody>
          </p:sp>
          <p:sp>
            <p:nvSpPr>
              <p:cNvPr id="35" name="Cruz 34"/>
              <p:cNvSpPr>
                <a:spLocks noChangeAspect="1"/>
              </p:cNvSpPr>
              <p:nvPr/>
            </p:nvSpPr>
            <p:spPr>
              <a:xfrm>
                <a:off x="7723915" y="2180202"/>
                <a:ext cx="324000" cy="324000"/>
              </a:xfrm>
              <a:prstGeom prst="plus">
                <a:avLst>
                  <a:gd name="adj" fmla="val 41173"/>
                </a:avLst>
              </a:prstGeom>
              <a:solidFill>
                <a:srgbClr val="FD54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200" dirty="0"/>
              </a:p>
            </p:txBody>
          </p:sp>
          <p:sp>
            <p:nvSpPr>
              <p:cNvPr id="36" name="Cruz 35"/>
              <p:cNvSpPr>
                <a:spLocks noChangeAspect="1"/>
              </p:cNvSpPr>
              <p:nvPr/>
            </p:nvSpPr>
            <p:spPr>
              <a:xfrm>
                <a:off x="9872053" y="2180202"/>
                <a:ext cx="324000" cy="324000"/>
              </a:xfrm>
              <a:prstGeom prst="plus">
                <a:avLst>
                  <a:gd name="adj" fmla="val 41173"/>
                </a:avLst>
              </a:prstGeom>
              <a:solidFill>
                <a:srgbClr val="FD54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200" dirty="0"/>
              </a:p>
            </p:txBody>
          </p:sp>
        </p:grpSp>
      </p:grpSp>
      <p:grpSp>
        <p:nvGrpSpPr>
          <p:cNvPr id="45" name="Grupo 44"/>
          <p:cNvGrpSpPr/>
          <p:nvPr/>
        </p:nvGrpSpPr>
        <p:grpSpPr>
          <a:xfrm>
            <a:off x="486528" y="2342326"/>
            <a:ext cx="10767006" cy="769441"/>
            <a:chOff x="486528" y="2824668"/>
            <a:chExt cx="10767006" cy="769441"/>
          </a:xfrm>
        </p:grpSpPr>
        <p:grpSp>
          <p:nvGrpSpPr>
            <p:cNvPr id="24" name="Grupo 23"/>
            <p:cNvGrpSpPr/>
            <p:nvPr/>
          </p:nvGrpSpPr>
          <p:grpSpPr>
            <a:xfrm>
              <a:off x="486528" y="2824668"/>
              <a:ext cx="5421531" cy="769441"/>
              <a:chOff x="2448678" y="2704990"/>
              <a:chExt cx="5421531" cy="769441"/>
            </a:xfrm>
          </p:grpSpPr>
          <p:sp>
            <p:nvSpPr>
              <p:cNvPr id="13" name="CuadroTexto 12"/>
              <p:cNvSpPr txBox="1"/>
              <p:nvPr/>
            </p:nvSpPr>
            <p:spPr>
              <a:xfrm flipH="1">
                <a:off x="2448678" y="2704990"/>
                <a:ext cx="4938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4400" b="1" dirty="0">
                    <a:solidFill>
                      <a:srgbClr val="92D05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2</a:t>
                </a:r>
              </a:p>
            </p:txBody>
          </p:sp>
          <p:sp>
            <p:nvSpPr>
              <p:cNvPr id="19" name="Título 12"/>
              <p:cNvSpPr txBox="1">
                <a:spLocks/>
              </p:cNvSpPr>
              <p:nvPr/>
            </p:nvSpPr>
            <p:spPr>
              <a:xfrm>
                <a:off x="2981930" y="2753119"/>
                <a:ext cx="4888279" cy="673183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s-MX" sz="2000" dirty="0">
                    <a:solidFill>
                      <a:schemeClr val="bg2">
                        <a:lumMod val="2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Autonomía Curricular</a:t>
                </a:r>
              </a:p>
            </p:txBody>
          </p:sp>
        </p:grpSp>
        <p:sp>
          <p:nvSpPr>
            <p:cNvPr id="38" name="Título 12"/>
            <p:cNvSpPr txBox="1">
              <a:spLocks/>
            </p:cNvSpPr>
            <p:nvPr/>
          </p:nvSpPr>
          <p:spPr>
            <a:xfrm>
              <a:off x="4809117" y="2877548"/>
              <a:ext cx="6444417" cy="673183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  <a:prstDash val="sysDot"/>
            </a:ln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s-MX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 Light" charset="0"/>
                  <a:ea typeface="Soberana Sans Light" charset="0"/>
                  <a:cs typeface="Soberana Sans Light" charset="0"/>
                </a:rPr>
                <a:t>Cada escuela podrá definir cómo usar parte de su jornada escolar incluyendo temas de: </a:t>
              </a:r>
              <a:r>
                <a:rPr lang="es-MX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 Light" charset="0"/>
                  <a:ea typeface="Soberana Sans Light" charset="0"/>
                  <a:cs typeface="Soberana Sans Light" charset="0"/>
                </a:rPr>
                <a:t>Cuidado de la Salud y Hábitos Saludables</a:t>
              </a: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478246" y="5857103"/>
            <a:ext cx="10445127" cy="945071"/>
            <a:chOff x="478246" y="5857103"/>
            <a:chExt cx="10445127" cy="945071"/>
          </a:xfrm>
        </p:grpSpPr>
        <p:grpSp>
          <p:nvGrpSpPr>
            <p:cNvPr id="27" name="Grupo 26"/>
            <p:cNvGrpSpPr/>
            <p:nvPr/>
          </p:nvGrpSpPr>
          <p:grpSpPr>
            <a:xfrm>
              <a:off x="478246" y="6032733"/>
              <a:ext cx="5421531" cy="769441"/>
              <a:chOff x="2448678" y="4384407"/>
              <a:chExt cx="5421531" cy="769441"/>
            </a:xfrm>
          </p:grpSpPr>
          <p:sp>
            <p:nvSpPr>
              <p:cNvPr id="16" name="CuadroTexto 15"/>
              <p:cNvSpPr txBox="1"/>
              <p:nvPr/>
            </p:nvSpPr>
            <p:spPr>
              <a:xfrm flipH="1">
                <a:off x="2448678" y="4384407"/>
                <a:ext cx="4938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4400" b="1" dirty="0">
                    <a:solidFill>
                      <a:srgbClr val="10C6B9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5</a:t>
                </a:r>
              </a:p>
            </p:txBody>
          </p:sp>
          <p:sp>
            <p:nvSpPr>
              <p:cNvPr id="22" name="Título 12"/>
              <p:cNvSpPr txBox="1">
                <a:spLocks/>
              </p:cNvSpPr>
              <p:nvPr/>
            </p:nvSpPr>
            <p:spPr>
              <a:xfrm>
                <a:off x="2981930" y="4432536"/>
                <a:ext cx="4888279" cy="673183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s-MX" sz="2000" dirty="0">
                    <a:solidFill>
                      <a:schemeClr val="bg2">
                        <a:lumMod val="2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Escuelas Saludables</a:t>
                </a:r>
              </a:p>
            </p:txBody>
          </p:sp>
        </p:grpSp>
        <p:grpSp>
          <p:nvGrpSpPr>
            <p:cNvPr id="78" name="Grupo 77"/>
            <p:cNvGrpSpPr/>
            <p:nvPr/>
          </p:nvGrpSpPr>
          <p:grpSpPr>
            <a:xfrm>
              <a:off x="3982734" y="5857103"/>
              <a:ext cx="6940639" cy="944274"/>
              <a:chOff x="3982734" y="5857103"/>
              <a:chExt cx="6940639" cy="944274"/>
            </a:xfrm>
          </p:grpSpPr>
          <p:sp>
            <p:nvSpPr>
              <p:cNvPr id="59" name="Título 12"/>
              <p:cNvSpPr txBox="1">
                <a:spLocks/>
              </p:cNvSpPr>
              <p:nvPr/>
            </p:nvSpPr>
            <p:spPr>
              <a:xfrm>
                <a:off x="3982734" y="5857103"/>
                <a:ext cx="1925546" cy="944274"/>
              </a:xfrm>
              <a:prstGeom prst="roundRect">
                <a:avLst/>
              </a:prstGeom>
              <a:noFill/>
              <a:ln w="19050">
                <a:solidFill>
                  <a:srgbClr val="10C6B9"/>
                </a:solidFill>
                <a:prstDash val="sysDot"/>
              </a:ln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s-MX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Supervisión</a:t>
                </a:r>
                <a:r>
                  <a:rPr lang="es-MX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 e </a:t>
                </a:r>
                <a:r>
                  <a:rPr lang="es-MX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instalación</a:t>
                </a:r>
                <a:r>
                  <a:rPr lang="es-MX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 de </a:t>
                </a:r>
                <a:r>
                  <a:rPr lang="es-MX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bebederos</a:t>
                </a:r>
              </a:p>
            </p:txBody>
          </p:sp>
          <p:sp>
            <p:nvSpPr>
              <p:cNvPr id="60" name="Título 12"/>
              <p:cNvSpPr txBox="1">
                <a:spLocks/>
              </p:cNvSpPr>
              <p:nvPr/>
            </p:nvSpPr>
            <p:spPr>
              <a:xfrm>
                <a:off x="6256836" y="5857103"/>
                <a:ext cx="1925546" cy="944274"/>
              </a:xfrm>
              <a:prstGeom prst="roundRect">
                <a:avLst/>
              </a:prstGeom>
              <a:noFill/>
              <a:ln w="19050">
                <a:solidFill>
                  <a:srgbClr val="10C6B9"/>
                </a:solidFill>
                <a:prstDash val="sysDot"/>
              </a:ln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s-MX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Supervisión</a:t>
                </a:r>
                <a:r>
                  <a:rPr lang="es-MX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 de </a:t>
                </a:r>
                <a:r>
                  <a:rPr lang="es-MX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menús escolares</a:t>
                </a:r>
              </a:p>
            </p:txBody>
          </p:sp>
          <p:sp>
            <p:nvSpPr>
              <p:cNvPr id="61" name="Título 12"/>
              <p:cNvSpPr txBox="1">
                <a:spLocks/>
              </p:cNvSpPr>
              <p:nvPr/>
            </p:nvSpPr>
            <p:spPr>
              <a:xfrm>
                <a:off x="8530937" y="5857103"/>
                <a:ext cx="2392436" cy="944274"/>
              </a:xfrm>
              <a:prstGeom prst="roundRect">
                <a:avLst/>
              </a:prstGeom>
              <a:noFill/>
              <a:ln w="19050">
                <a:solidFill>
                  <a:srgbClr val="10C6B9"/>
                </a:solidFill>
                <a:prstDash val="sysDot"/>
              </a:ln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s-MX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Supervisión</a:t>
                </a:r>
                <a:r>
                  <a:rPr lang="es-MX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 y </a:t>
                </a:r>
                <a:r>
                  <a:rPr lang="es-MX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fomento</a:t>
                </a:r>
                <a:r>
                  <a:rPr lang="es-MX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 a venta de </a:t>
                </a:r>
                <a:r>
                  <a:rPr lang="es-MX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alimentos saludables </a:t>
                </a:r>
                <a:r>
                  <a:rPr lang="es-MX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en las cooperativas</a:t>
                </a:r>
              </a:p>
            </p:txBody>
          </p:sp>
          <p:sp>
            <p:nvSpPr>
              <p:cNvPr id="62" name="Cruz 61"/>
              <p:cNvSpPr>
                <a:spLocks noChangeAspect="1"/>
              </p:cNvSpPr>
              <p:nvPr/>
            </p:nvSpPr>
            <p:spPr>
              <a:xfrm>
                <a:off x="5938125" y="6229647"/>
                <a:ext cx="288000" cy="288000"/>
              </a:xfrm>
              <a:prstGeom prst="plus">
                <a:avLst>
                  <a:gd name="adj" fmla="val 41173"/>
                </a:avLst>
              </a:prstGeom>
              <a:solidFill>
                <a:srgbClr val="FD54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200" dirty="0"/>
              </a:p>
            </p:txBody>
          </p:sp>
          <p:sp>
            <p:nvSpPr>
              <p:cNvPr id="63" name="Cruz 62"/>
              <p:cNvSpPr>
                <a:spLocks noChangeAspect="1"/>
              </p:cNvSpPr>
              <p:nvPr/>
            </p:nvSpPr>
            <p:spPr>
              <a:xfrm>
                <a:off x="8212227" y="6229647"/>
                <a:ext cx="288000" cy="288000"/>
              </a:xfrm>
              <a:prstGeom prst="plus">
                <a:avLst>
                  <a:gd name="adj" fmla="val 41173"/>
                </a:avLst>
              </a:prstGeom>
              <a:solidFill>
                <a:srgbClr val="FD54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200" dirty="0"/>
              </a:p>
            </p:txBody>
          </p:sp>
        </p:grpSp>
      </p:grpSp>
      <p:grpSp>
        <p:nvGrpSpPr>
          <p:cNvPr id="72" name="Grupo 71"/>
          <p:cNvGrpSpPr/>
          <p:nvPr/>
        </p:nvGrpSpPr>
        <p:grpSpPr>
          <a:xfrm>
            <a:off x="486528" y="4735400"/>
            <a:ext cx="11244152" cy="920705"/>
            <a:chOff x="486528" y="4827300"/>
            <a:chExt cx="10143507" cy="920705"/>
          </a:xfrm>
        </p:grpSpPr>
        <p:grpSp>
          <p:nvGrpSpPr>
            <p:cNvPr id="26" name="Grupo 25"/>
            <p:cNvGrpSpPr/>
            <p:nvPr/>
          </p:nvGrpSpPr>
          <p:grpSpPr>
            <a:xfrm>
              <a:off x="486528" y="4928831"/>
              <a:ext cx="4085472" cy="769441"/>
              <a:chOff x="2448678" y="3797190"/>
              <a:chExt cx="4085472" cy="769441"/>
            </a:xfrm>
          </p:grpSpPr>
          <p:sp>
            <p:nvSpPr>
              <p:cNvPr id="15" name="CuadroTexto 14"/>
              <p:cNvSpPr txBox="1"/>
              <p:nvPr/>
            </p:nvSpPr>
            <p:spPr>
              <a:xfrm flipH="1">
                <a:off x="2448678" y="3797190"/>
                <a:ext cx="4938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4400" b="1" dirty="0">
                    <a:solidFill>
                      <a:srgbClr val="00B0F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4</a:t>
                </a:r>
              </a:p>
            </p:txBody>
          </p:sp>
          <p:sp>
            <p:nvSpPr>
              <p:cNvPr id="21" name="Título 12"/>
              <p:cNvSpPr txBox="1">
                <a:spLocks/>
              </p:cNvSpPr>
              <p:nvPr/>
            </p:nvSpPr>
            <p:spPr>
              <a:xfrm>
                <a:off x="2981930" y="3845319"/>
                <a:ext cx="3552220" cy="673183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s-MX" sz="2000" dirty="0">
                    <a:solidFill>
                      <a:schemeClr val="bg2">
                        <a:lumMod val="2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Orientación a Maestros y </a:t>
                </a:r>
                <a:endParaRPr lang="es-MX" sz="2000" dirty="0" smtClean="0">
                  <a:solidFill>
                    <a:schemeClr val="bg2">
                      <a:lumMod val="25000"/>
                    </a:schemeClr>
                  </a:solidFill>
                  <a:latin typeface="Soberana Sans Light" charset="0"/>
                  <a:ea typeface="Soberana Sans Light" charset="0"/>
                  <a:cs typeface="Soberana Sans Light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s-MX" sz="2000" dirty="0" smtClean="0">
                    <a:solidFill>
                      <a:schemeClr val="bg2">
                        <a:lumMod val="2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Padres </a:t>
                </a:r>
                <a:r>
                  <a:rPr lang="es-MX" sz="2000" dirty="0">
                    <a:solidFill>
                      <a:schemeClr val="bg2">
                        <a:lumMod val="2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de Familia</a:t>
                </a:r>
              </a:p>
            </p:txBody>
          </p:sp>
        </p:grpSp>
        <p:grpSp>
          <p:nvGrpSpPr>
            <p:cNvPr id="71" name="Grupo 70"/>
            <p:cNvGrpSpPr/>
            <p:nvPr/>
          </p:nvGrpSpPr>
          <p:grpSpPr>
            <a:xfrm>
              <a:off x="3956682" y="4827300"/>
              <a:ext cx="6673353" cy="920705"/>
              <a:chOff x="3956682" y="4827300"/>
              <a:chExt cx="6673353" cy="920705"/>
            </a:xfrm>
          </p:grpSpPr>
          <p:sp>
            <p:nvSpPr>
              <p:cNvPr id="55" name="Título 12"/>
              <p:cNvSpPr txBox="1">
                <a:spLocks/>
              </p:cNvSpPr>
              <p:nvPr/>
            </p:nvSpPr>
            <p:spPr>
              <a:xfrm>
                <a:off x="3956682" y="4827301"/>
                <a:ext cx="1798449" cy="920704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  <a:prstDash val="sysDot"/>
              </a:ln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s-MX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Talleres y pláticas a </a:t>
                </a:r>
                <a:r>
                  <a:rPr lang="es-MX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maestros</a:t>
                </a:r>
                <a:r>
                  <a:rPr lang="es-MX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 y </a:t>
                </a:r>
                <a:r>
                  <a:rPr lang="es-MX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padres de familia</a:t>
                </a:r>
                <a:endParaRPr lang="es-MX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 Light" charset="0"/>
                  <a:ea typeface="Soberana Sans Light" charset="0"/>
                  <a:cs typeface="Soberana Sans Light" charset="0"/>
                </a:endParaRPr>
              </a:p>
            </p:txBody>
          </p:sp>
          <p:sp>
            <p:nvSpPr>
              <p:cNvPr id="56" name="Título 12"/>
              <p:cNvSpPr txBox="1">
                <a:spLocks/>
              </p:cNvSpPr>
              <p:nvPr/>
            </p:nvSpPr>
            <p:spPr>
              <a:xfrm>
                <a:off x="6148862" y="4827300"/>
                <a:ext cx="2117969" cy="912173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  <a:prstDash val="sysDot"/>
              </a:ln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s-MX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Capacitación por parte de FEMEXFUT </a:t>
                </a:r>
                <a:r>
                  <a:rPr lang="es-MX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a profesores de educación física</a:t>
                </a:r>
                <a:endParaRPr lang="es-MX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Sans Light" charset="0"/>
                  <a:ea typeface="Soberana Sans Light" charset="0"/>
                  <a:cs typeface="Soberana Sans Light" charset="0"/>
                </a:endParaRPr>
              </a:p>
            </p:txBody>
          </p:sp>
          <p:sp>
            <p:nvSpPr>
              <p:cNvPr id="70" name="Título 12"/>
              <p:cNvSpPr txBox="1">
                <a:spLocks/>
              </p:cNvSpPr>
              <p:nvPr/>
            </p:nvSpPr>
            <p:spPr>
              <a:xfrm>
                <a:off x="8662306" y="4827300"/>
                <a:ext cx="1967729" cy="920705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  <a:prstDash val="sysDot"/>
              </a:ln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s-MX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Ferias de la Salud</a:t>
                </a:r>
                <a:r>
                  <a:rPr lang="es-MX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 para </a:t>
                </a:r>
                <a:r>
                  <a:rPr lang="es-MX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profesores</a:t>
                </a:r>
              </a:p>
            </p:txBody>
          </p:sp>
        </p:grpSp>
      </p:grpSp>
      <p:grpSp>
        <p:nvGrpSpPr>
          <p:cNvPr id="77" name="Grupo 76"/>
          <p:cNvGrpSpPr/>
          <p:nvPr/>
        </p:nvGrpSpPr>
        <p:grpSpPr>
          <a:xfrm>
            <a:off x="486528" y="3397172"/>
            <a:ext cx="11079391" cy="1025962"/>
            <a:chOff x="486528" y="3677286"/>
            <a:chExt cx="11079391" cy="1025962"/>
          </a:xfrm>
        </p:grpSpPr>
        <p:grpSp>
          <p:nvGrpSpPr>
            <p:cNvPr id="76" name="Grupo 75"/>
            <p:cNvGrpSpPr/>
            <p:nvPr/>
          </p:nvGrpSpPr>
          <p:grpSpPr>
            <a:xfrm>
              <a:off x="486528" y="3756692"/>
              <a:ext cx="5427881" cy="769441"/>
              <a:chOff x="486528" y="3660527"/>
              <a:chExt cx="5427881" cy="769441"/>
            </a:xfrm>
          </p:grpSpPr>
          <p:sp>
            <p:nvSpPr>
              <p:cNvPr id="14" name="CuadroTexto 9"/>
              <p:cNvSpPr txBox="1"/>
              <p:nvPr/>
            </p:nvSpPr>
            <p:spPr>
              <a:xfrm flipH="1">
                <a:off x="486528" y="3660527"/>
                <a:ext cx="4938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4400" b="1" dirty="0">
                    <a:solidFill>
                      <a:srgbClr val="FF2F92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3</a:t>
                </a:r>
              </a:p>
            </p:txBody>
          </p:sp>
          <p:sp>
            <p:nvSpPr>
              <p:cNvPr id="20" name="Título 12"/>
              <p:cNvSpPr txBox="1">
                <a:spLocks/>
              </p:cNvSpPr>
              <p:nvPr/>
            </p:nvSpPr>
            <p:spPr>
              <a:xfrm>
                <a:off x="1026130" y="3708656"/>
                <a:ext cx="4888279" cy="673183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s-MX" sz="2000" dirty="0">
                    <a:solidFill>
                      <a:schemeClr val="bg2">
                        <a:lumMod val="2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Profesionales y estudiantes de </a:t>
                </a:r>
                <a:endParaRPr lang="es-MX" sz="2000" dirty="0" smtClean="0">
                  <a:solidFill>
                    <a:schemeClr val="bg2">
                      <a:lumMod val="25000"/>
                    </a:schemeClr>
                  </a:solidFill>
                  <a:latin typeface="Soberana Sans Light" charset="0"/>
                  <a:ea typeface="Soberana Sans Light" charset="0"/>
                  <a:cs typeface="Soberana Sans Light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s-MX" sz="2000" dirty="0" smtClean="0">
                    <a:solidFill>
                      <a:schemeClr val="bg2">
                        <a:lumMod val="2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la </a:t>
                </a:r>
                <a:r>
                  <a:rPr lang="es-MX" sz="2000" dirty="0">
                    <a:solidFill>
                      <a:schemeClr val="bg2">
                        <a:lumMod val="2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Salud en tu Escuela</a:t>
                </a:r>
              </a:p>
            </p:txBody>
          </p:sp>
        </p:grpSp>
        <p:grpSp>
          <p:nvGrpSpPr>
            <p:cNvPr id="75" name="Grupo 74"/>
            <p:cNvGrpSpPr/>
            <p:nvPr/>
          </p:nvGrpSpPr>
          <p:grpSpPr>
            <a:xfrm>
              <a:off x="5261577" y="3677286"/>
              <a:ext cx="6304342" cy="1025962"/>
              <a:chOff x="5261577" y="3677286"/>
              <a:chExt cx="6304342" cy="1025962"/>
            </a:xfrm>
          </p:grpSpPr>
          <p:grpSp>
            <p:nvGrpSpPr>
              <p:cNvPr id="48" name="Grupo 47"/>
              <p:cNvGrpSpPr/>
              <p:nvPr/>
            </p:nvGrpSpPr>
            <p:grpSpPr>
              <a:xfrm>
                <a:off x="5261577" y="3677286"/>
                <a:ext cx="6304342" cy="1022934"/>
                <a:chOff x="5261577" y="3863420"/>
                <a:chExt cx="6304342" cy="1022934"/>
              </a:xfrm>
            </p:grpSpPr>
            <p:sp>
              <p:nvSpPr>
                <p:cNvPr id="40" name="Título 12"/>
                <p:cNvSpPr txBox="1">
                  <a:spLocks/>
                </p:cNvSpPr>
                <p:nvPr/>
              </p:nvSpPr>
              <p:spPr>
                <a:xfrm>
                  <a:off x="7153207" y="3886412"/>
                  <a:ext cx="2616870" cy="329225"/>
                </a:xfrm>
                <a:prstGeom prst="roundRect">
                  <a:avLst/>
                </a:prstGeom>
                <a:noFill/>
                <a:ln w="19050">
                  <a:solidFill>
                    <a:srgbClr val="FF2F92"/>
                  </a:solidFill>
                  <a:prstDash val="sysDot"/>
                </a:ln>
              </p:spPr>
              <p:txBody>
                <a:bodyPr vert="horz" lIns="68580" tIns="34290" rIns="68580" bIns="34290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es-MX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berana Sans Light" charset="0"/>
                      <a:ea typeface="Soberana Sans Light" charset="0"/>
                      <a:cs typeface="Soberana Sans Light" charset="0"/>
                    </a:rPr>
                    <a:t>Control de peso y talla</a:t>
                  </a:r>
                </a:p>
              </p:txBody>
            </p:sp>
            <p:sp>
              <p:nvSpPr>
                <p:cNvPr id="43" name="Título 12"/>
                <p:cNvSpPr txBox="1">
                  <a:spLocks/>
                </p:cNvSpPr>
                <p:nvPr/>
              </p:nvSpPr>
              <p:spPr>
                <a:xfrm>
                  <a:off x="5261577" y="3863420"/>
                  <a:ext cx="1815052" cy="1022934"/>
                </a:xfrm>
                <a:prstGeom prst="roundRect">
                  <a:avLst/>
                </a:prstGeom>
                <a:noFill/>
                <a:ln w="19050">
                  <a:solidFill>
                    <a:srgbClr val="FF2F92"/>
                  </a:solidFill>
                  <a:prstDash val="sysDot"/>
                </a:ln>
              </p:spPr>
              <p:txBody>
                <a:bodyPr vert="horz" lIns="68580" tIns="34290" rIns="68580" bIns="34290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es-MX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berana Sans Light" charset="0"/>
                      <a:ea typeface="Soberana Sans Light" charset="0"/>
                      <a:cs typeface="Soberana Sans Light" charset="0"/>
                    </a:rPr>
                    <a:t>Detección</a:t>
                  </a:r>
                  <a:r>
                    <a:rPr lang="es-MX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berana Sans Light" charset="0"/>
                      <a:ea typeface="Soberana Sans Light" charset="0"/>
                      <a:cs typeface="Soberana Sans Light" charset="0"/>
                    </a:rPr>
                    <a:t> de conductas de riesgo y otras enfermedades</a:t>
                  </a:r>
                </a:p>
              </p:txBody>
            </p:sp>
            <p:sp>
              <p:nvSpPr>
                <p:cNvPr id="47" name="Título 12"/>
                <p:cNvSpPr txBox="1">
                  <a:spLocks/>
                </p:cNvSpPr>
                <p:nvPr/>
              </p:nvSpPr>
              <p:spPr>
                <a:xfrm>
                  <a:off x="9846654" y="3880944"/>
                  <a:ext cx="1719265" cy="1005409"/>
                </a:xfrm>
                <a:prstGeom prst="roundRect">
                  <a:avLst/>
                </a:prstGeom>
                <a:noFill/>
                <a:ln w="19050">
                  <a:solidFill>
                    <a:srgbClr val="FF2F92"/>
                  </a:solidFill>
                  <a:prstDash val="sysDot"/>
                </a:ln>
              </p:spPr>
              <p:txBody>
                <a:bodyPr vert="horz" lIns="68580" tIns="34290" rIns="68580" bIns="34290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es-MX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berana Sans Light" charset="0"/>
                      <a:ea typeface="Soberana Sans Light" charset="0"/>
                      <a:cs typeface="Soberana Sans Light" charset="0"/>
                    </a:rPr>
                    <a:t>Referencia</a:t>
                  </a:r>
                  <a:r>
                    <a:rPr lang="es-MX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berana Sans Light" charset="0"/>
                      <a:ea typeface="Soberana Sans Light" charset="0"/>
                      <a:cs typeface="Soberana Sans Light" charset="0"/>
                    </a:rPr>
                    <a:t> a centros de salud para atención especializada</a:t>
                  </a:r>
                </a:p>
              </p:txBody>
            </p:sp>
          </p:grpSp>
          <p:sp>
            <p:nvSpPr>
              <p:cNvPr id="74" name="Título 12"/>
              <p:cNvSpPr txBox="1">
                <a:spLocks/>
              </p:cNvSpPr>
              <p:nvPr/>
            </p:nvSpPr>
            <p:spPr>
              <a:xfrm>
                <a:off x="7133553" y="4086307"/>
                <a:ext cx="2636523" cy="616941"/>
              </a:xfrm>
              <a:prstGeom prst="roundRect">
                <a:avLst/>
              </a:prstGeom>
              <a:noFill/>
              <a:ln w="19050">
                <a:solidFill>
                  <a:srgbClr val="FF2F92"/>
                </a:solidFill>
                <a:prstDash val="sysDot"/>
              </a:ln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s-MX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berana Sans Light" charset="0"/>
                    <a:ea typeface="Soberana Sans Light" charset="0"/>
                    <a:cs typeface="Soberana Sans Light" charset="0"/>
                  </a:rPr>
                  <a:t>Capacitación a médicos de primer nivel</a:t>
                </a:r>
              </a:p>
            </p:txBody>
          </p:sp>
        </p:grpSp>
      </p:grpSp>
      <p:sp>
        <p:nvSpPr>
          <p:cNvPr id="54" name="Cruz 53"/>
          <p:cNvSpPr>
            <a:spLocks noChangeAspect="1"/>
          </p:cNvSpPr>
          <p:nvPr/>
        </p:nvSpPr>
        <p:spPr>
          <a:xfrm>
            <a:off x="6403564" y="5031038"/>
            <a:ext cx="288000" cy="288000"/>
          </a:xfrm>
          <a:prstGeom prst="plus">
            <a:avLst>
              <a:gd name="adj" fmla="val 41173"/>
            </a:avLst>
          </a:prstGeom>
          <a:solidFill>
            <a:srgbClr val="FD5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/>
          </a:p>
        </p:txBody>
      </p:sp>
      <p:sp>
        <p:nvSpPr>
          <p:cNvPr id="57" name="Cruz 56"/>
          <p:cNvSpPr>
            <a:spLocks noChangeAspect="1"/>
          </p:cNvSpPr>
          <p:nvPr/>
        </p:nvSpPr>
        <p:spPr>
          <a:xfrm>
            <a:off x="9188414" y="5039276"/>
            <a:ext cx="288000" cy="288000"/>
          </a:xfrm>
          <a:prstGeom prst="plus">
            <a:avLst>
              <a:gd name="adj" fmla="val 41173"/>
            </a:avLst>
          </a:prstGeom>
          <a:solidFill>
            <a:srgbClr val="FD5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5877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5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331" y="129398"/>
            <a:ext cx="2676517" cy="13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2904849" y="64699"/>
            <a:ext cx="5088888" cy="145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s-MX"/>
            </a:defPPr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defRPr>
            </a:lvl1pPr>
          </a:lstStyle>
          <a:p>
            <a:r>
              <a:rPr lang="es-MX" dirty="0" smtClean="0"/>
              <a:t>Intervenciones por nivel educativo</a:t>
            </a:r>
            <a:endParaRPr lang="es-MX" dirty="0"/>
          </a:p>
        </p:txBody>
      </p:sp>
      <p:sp>
        <p:nvSpPr>
          <p:cNvPr id="11" name="Rectángulo 9"/>
          <p:cNvSpPr/>
          <p:nvPr/>
        </p:nvSpPr>
        <p:spPr>
          <a:xfrm>
            <a:off x="3436626" y="2034771"/>
            <a:ext cx="5364000" cy="43981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Instalación y mantenimiento de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bebederos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16" name="Rectángulo 9"/>
          <p:cNvSpPr/>
          <p:nvPr/>
        </p:nvSpPr>
        <p:spPr>
          <a:xfrm>
            <a:off x="3429281" y="2681072"/>
            <a:ext cx="5364000" cy="644936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Supervisión de lineamientos para bebederos, expendios y menús </a:t>
            </a:r>
          </a:p>
        </p:txBody>
      </p:sp>
      <p:grpSp>
        <p:nvGrpSpPr>
          <p:cNvPr id="20" name="Grupo 3"/>
          <p:cNvGrpSpPr/>
          <p:nvPr/>
        </p:nvGrpSpPr>
        <p:grpSpPr>
          <a:xfrm>
            <a:off x="3434075" y="3532493"/>
            <a:ext cx="5367546" cy="648000"/>
            <a:chOff x="228330" y="1457325"/>
            <a:chExt cx="4038830" cy="501239"/>
          </a:xfrm>
        </p:grpSpPr>
        <p:sp>
          <p:nvSpPr>
            <p:cNvPr id="21" name="Rectángulo 9"/>
            <p:cNvSpPr/>
            <p:nvPr/>
          </p:nvSpPr>
          <p:spPr>
            <a:xfrm>
              <a:off x="228330" y="1457325"/>
              <a:ext cx="4038830" cy="5012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Medición, diagnóstico y referencia</a:t>
              </a:r>
            </a:p>
            <a:p>
              <a:pPr algn="ctr"/>
              <a:r>
                <a:rPr lang="es-MX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(1º, 5º y 6º) </a:t>
              </a:r>
              <a:endPara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endParaRPr>
            </a:p>
          </p:txBody>
        </p:sp>
        <p:sp>
          <p:nvSpPr>
            <p:cNvPr id="22" name="CuadroTexto 2"/>
            <p:cNvSpPr txBox="1"/>
            <p:nvPr/>
          </p:nvSpPr>
          <p:spPr>
            <a:xfrm>
              <a:off x="2061714" y="1503202"/>
              <a:ext cx="184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endParaRPr>
            </a:p>
          </p:txBody>
        </p:sp>
      </p:grpSp>
      <p:grpSp>
        <p:nvGrpSpPr>
          <p:cNvPr id="25" name="Grupo 2"/>
          <p:cNvGrpSpPr/>
          <p:nvPr/>
        </p:nvGrpSpPr>
        <p:grpSpPr>
          <a:xfrm>
            <a:off x="3433871" y="4386978"/>
            <a:ext cx="5364000" cy="648000"/>
            <a:chOff x="228330" y="1457326"/>
            <a:chExt cx="3127314" cy="1038088"/>
          </a:xfrm>
        </p:grpSpPr>
        <p:sp>
          <p:nvSpPr>
            <p:cNvPr id="27" name="Rectángulo 9"/>
            <p:cNvSpPr/>
            <p:nvPr/>
          </p:nvSpPr>
          <p:spPr>
            <a:xfrm>
              <a:off x="228330" y="1457326"/>
              <a:ext cx="3127314" cy="10380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0C6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Promoción de activación física a través de la clase de educación física (FMF)  </a:t>
              </a:r>
              <a:r>
                <a:rPr lang="es-MX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y </a:t>
              </a:r>
              <a:r>
                <a:rPr lang="es-MX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recreo </a:t>
              </a:r>
              <a:r>
                <a:rPr lang="es-MX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activo</a:t>
              </a:r>
              <a:endParaRPr lang="es-MX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endParaRPr>
            </a:p>
          </p:txBody>
        </p:sp>
        <p:sp>
          <p:nvSpPr>
            <p:cNvPr id="28" name="CuadroTexto 2"/>
            <p:cNvSpPr txBox="1"/>
            <p:nvPr/>
          </p:nvSpPr>
          <p:spPr>
            <a:xfrm>
              <a:off x="2061714" y="1503202"/>
              <a:ext cx="184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MX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endParaRPr>
            </a:p>
          </p:txBody>
        </p:sp>
      </p:grpSp>
      <p:sp>
        <p:nvSpPr>
          <p:cNvPr id="29" name="Rectángulo 9"/>
          <p:cNvSpPr/>
          <p:nvPr/>
        </p:nvSpPr>
        <p:spPr>
          <a:xfrm>
            <a:off x="3438824" y="5241463"/>
            <a:ext cx="5364000" cy="467999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Estrategia de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cambio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de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comportamiento</a:t>
            </a:r>
            <a:endParaRPr lang="es-MX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35" name="Rectángulo 9"/>
          <p:cNvSpPr/>
          <p:nvPr/>
        </p:nvSpPr>
        <p:spPr>
          <a:xfrm>
            <a:off x="3439310" y="5915949"/>
            <a:ext cx="5364000" cy="467999"/>
          </a:xfrm>
          <a:prstGeom prst="rect">
            <a:avLst/>
          </a:prstGeom>
          <a:solidFill>
            <a:schemeClr val="bg1"/>
          </a:solidFill>
          <a:ln w="19050">
            <a:solidFill>
              <a:srgbClr val="ED7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Capacitación a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maestros y orientación a padres</a:t>
            </a:r>
            <a:endParaRPr lang="es-MX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37" name="CuadroTexto 8"/>
          <p:cNvSpPr txBox="1"/>
          <p:nvPr/>
        </p:nvSpPr>
        <p:spPr>
          <a:xfrm>
            <a:off x="4603303" y="1122612"/>
            <a:ext cx="2534625" cy="9516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s-MX"/>
            </a:defPPr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defRPr>
            </a:lvl1pPr>
          </a:lstStyle>
          <a:p>
            <a:pPr algn="ctr"/>
            <a:r>
              <a:rPr lang="es-MX" sz="2400" b="1" dirty="0" smtClean="0"/>
              <a:t>Primaria</a:t>
            </a:r>
            <a:endParaRPr lang="es-MX" sz="2400" b="1" dirty="0"/>
          </a:p>
        </p:txBody>
      </p:sp>
      <p:grpSp>
        <p:nvGrpSpPr>
          <p:cNvPr id="39" name="Grupo 16"/>
          <p:cNvGrpSpPr/>
          <p:nvPr/>
        </p:nvGrpSpPr>
        <p:grpSpPr>
          <a:xfrm>
            <a:off x="7588509" y="0"/>
            <a:ext cx="4603491" cy="899594"/>
            <a:chOff x="7541855" y="161216"/>
            <a:chExt cx="4603491" cy="899594"/>
          </a:xfrm>
        </p:grpSpPr>
        <p:grpSp>
          <p:nvGrpSpPr>
            <p:cNvPr id="40" name="Shape 55"/>
            <p:cNvGrpSpPr/>
            <p:nvPr/>
          </p:nvGrpSpPr>
          <p:grpSpPr>
            <a:xfrm>
              <a:off x="9697347" y="254261"/>
              <a:ext cx="2447999" cy="713505"/>
              <a:chOff x="4137175" y="360883"/>
              <a:chExt cx="1849504" cy="471831"/>
            </a:xfrm>
          </p:grpSpPr>
          <p:pic>
            <p:nvPicPr>
              <p:cNvPr id="42" name="Shape 57" descr="SEP_color_Solida (1).jpg"/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l="23707" t="58512" r="23901" b="5685"/>
              <a:stretch/>
            </p:blipFill>
            <p:spPr>
              <a:xfrm>
                <a:off x="4137175" y="367182"/>
                <a:ext cx="979149" cy="4655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Shape 58" descr="SALUD_Color (1).jpg"/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 l="26347" t="60461" r="24652" b="5216"/>
              <a:stretch/>
            </p:blipFill>
            <p:spPr>
              <a:xfrm>
                <a:off x="5116324" y="360883"/>
                <a:ext cx="870355" cy="449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1" name="Imagen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20025" r="28007" b="19598"/>
            <a:stretch/>
          </p:blipFill>
          <p:spPr>
            <a:xfrm>
              <a:off x="7541855" y="161216"/>
              <a:ext cx="2286996" cy="899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7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5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331" y="129398"/>
            <a:ext cx="2676517" cy="13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64060" y="1774260"/>
            <a:ext cx="2640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Medición y diagnóstico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8330" y="2488025"/>
            <a:ext cx="11888050" cy="78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Objetivo: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 identificar factores de riesgo para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sobrepeso, obesidad y agudeza visual, en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los escolares de 1º, 5º y 6º, que permita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su atención oportuna.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28330" y="3588443"/>
            <a:ext cx="11888050" cy="152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Descripción: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 brigadas compuestas por personal de salud y estudiantes de ciencias de la salud, realizarán mediciones antropométricas (peso, talla y cintura) y prueba de agudeza visual a los alumnos cuyos padres autorizaron la intervención mediante consentimiento informado. Asimismo, se aplicará un cuestionario de hábitos, conocimientos e intención de cambio a comportamientos saludables. </a:t>
            </a:r>
          </a:p>
        </p:txBody>
      </p:sp>
      <p:grpSp>
        <p:nvGrpSpPr>
          <p:cNvPr id="21" name="Grupo 16"/>
          <p:cNvGrpSpPr/>
          <p:nvPr/>
        </p:nvGrpSpPr>
        <p:grpSpPr>
          <a:xfrm>
            <a:off x="7588509" y="0"/>
            <a:ext cx="4603491" cy="899594"/>
            <a:chOff x="7541855" y="161216"/>
            <a:chExt cx="4603491" cy="899594"/>
          </a:xfrm>
        </p:grpSpPr>
        <p:grpSp>
          <p:nvGrpSpPr>
            <p:cNvPr id="24" name="Shape 55"/>
            <p:cNvGrpSpPr/>
            <p:nvPr/>
          </p:nvGrpSpPr>
          <p:grpSpPr>
            <a:xfrm>
              <a:off x="9697347" y="254261"/>
              <a:ext cx="2447999" cy="713505"/>
              <a:chOff x="4137175" y="360883"/>
              <a:chExt cx="1849504" cy="471831"/>
            </a:xfrm>
          </p:grpSpPr>
          <p:pic>
            <p:nvPicPr>
              <p:cNvPr id="26" name="Shape 57" descr="SEP_color_Solida (1).jpg"/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l="23707" t="58512" r="23901" b="5685"/>
              <a:stretch/>
            </p:blipFill>
            <p:spPr>
              <a:xfrm>
                <a:off x="4137175" y="367182"/>
                <a:ext cx="979149" cy="4655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Shape 58" descr="SALUD_Color (1).jpg"/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 l="26347" t="60461" r="24652" b="5216"/>
              <a:stretch/>
            </p:blipFill>
            <p:spPr>
              <a:xfrm>
                <a:off x="5116324" y="360883"/>
                <a:ext cx="870355" cy="449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" name="Imagen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20025" r="28007" b="19598"/>
            <a:stretch/>
          </p:blipFill>
          <p:spPr>
            <a:xfrm>
              <a:off x="7541855" y="161216"/>
              <a:ext cx="2286996" cy="899594"/>
            </a:xfrm>
            <a:prstGeom prst="rect">
              <a:avLst/>
            </a:prstGeom>
          </p:spPr>
        </p:pic>
      </p:grpSp>
      <p:sp>
        <p:nvSpPr>
          <p:cNvPr id="34" name="CuadroTexto 33"/>
          <p:cNvSpPr txBox="1"/>
          <p:nvPr/>
        </p:nvSpPr>
        <p:spPr>
          <a:xfrm>
            <a:off x="2904849" y="64699"/>
            <a:ext cx="5052412" cy="145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Intervenciones a nivel primaria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grpSp>
        <p:nvGrpSpPr>
          <p:cNvPr id="36" name="Grupo 3"/>
          <p:cNvGrpSpPr/>
          <p:nvPr/>
        </p:nvGrpSpPr>
        <p:grpSpPr>
          <a:xfrm>
            <a:off x="228331" y="1641377"/>
            <a:ext cx="2676518" cy="648000"/>
            <a:chOff x="201444" y="1401633"/>
            <a:chExt cx="2288293" cy="501239"/>
          </a:xfrm>
        </p:grpSpPr>
        <p:sp>
          <p:nvSpPr>
            <p:cNvPr id="38" name="CuadroTexto 2"/>
            <p:cNvSpPr txBox="1"/>
            <p:nvPr/>
          </p:nvSpPr>
          <p:spPr>
            <a:xfrm>
              <a:off x="2061714" y="1503202"/>
              <a:ext cx="184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endParaRPr>
            </a:p>
          </p:txBody>
        </p:sp>
        <p:sp>
          <p:nvSpPr>
            <p:cNvPr id="37" name="Rectángulo 9"/>
            <p:cNvSpPr/>
            <p:nvPr/>
          </p:nvSpPr>
          <p:spPr>
            <a:xfrm>
              <a:off x="201444" y="1401633"/>
              <a:ext cx="2288293" cy="501239"/>
            </a:xfrm>
            <a:prstGeom prst="rect">
              <a:avLst/>
            </a:prstGeom>
            <a:noFill/>
            <a:ln w="1905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5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5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331" y="129398"/>
            <a:ext cx="2676517" cy="13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2904848" y="8954"/>
            <a:ext cx="6211855" cy="145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s-MX"/>
            </a:defPPr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defRPr>
            </a:lvl1pPr>
          </a:lstStyle>
          <a:p>
            <a:r>
              <a:rPr lang="es-MX" dirty="0" smtClean="0"/>
              <a:t>Etapas </a:t>
            </a:r>
            <a:r>
              <a:rPr lang="es-MX" dirty="0"/>
              <a:t>de diseño e </a:t>
            </a:r>
            <a:endParaRPr lang="es-MX" dirty="0" smtClean="0"/>
          </a:p>
          <a:p>
            <a:r>
              <a:rPr lang="es-MX" dirty="0" smtClean="0"/>
              <a:t>implementación</a:t>
            </a:r>
            <a:endParaRPr lang="es-MX" dirty="0"/>
          </a:p>
        </p:txBody>
      </p:sp>
      <p:grpSp>
        <p:nvGrpSpPr>
          <p:cNvPr id="5" name="Grupo 4"/>
          <p:cNvGrpSpPr/>
          <p:nvPr/>
        </p:nvGrpSpPr>
        <p:grpSpPr>
          <a:xfrm>
            <a:off x="1788459" y="1536595"/>
            <a:ext cx="3766283" cy="1989847"/>
            <a:chOff x="2558529" y="1536595"/>
            <a:chExt cx="2880000" cy="1989847"/>
          </a:xfrm>
        </p:grpSpPr>
        <p:sp>
          <p:nvSpPr>
            <p:cNvPr id="27" name="Rectángulo 65"/>
            <p:cNvSpPr/>
            <p:nvPr/>
          </p:nvSpPr>
          <p:spPr>
            <a:xfrm>
              <a:off x="3363908" y="1536595"/>
              <a:ext cx="1269242" cy="430306"/>
            </a:xfrm>
            <a:prstGeom prst="rect">
              <a:avLst/>
            </a:prstGeom>
            <a:solidFill>
              <a:srgbClr val="ED7722"/>
            </a:solidFill>
            <a:ln w="19050">
              <a:solidFill>
                <a:srgbClr val="ED77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Soberana Sans" panose="02000000000000000000" pitchFamily="50" charset="0"/>
                </a:rPr>
                <a:t>Etapa 1:</a:t>
              </a:r>
            </a:p>
          </p:txBody>
        </p:sp>
        <p:sp>
          <p:nvSpPr>
            <p:cNvPr id="28" name="CuadroTexto 66"/>
            <p:cNvSpPr txBox="1"/>
            <p:nvPr/>
          </p:nvSpPr>
          <p:spPr>
            <a:xfrm>
              <a:off x="2558529" y="1956782"/>
              <a:ext cx="2880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ED772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s-MX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Coordinación entre autoridades estatales y locales (SEP y SS)</a:t>
              </a:r>
            </a:p>
            <a:p>
              <a:pPr algn="ctr">
                <a:buClr>
                  <a:srgbClr val="ED7722"/>
                </a:buClr>
              </a:pPr>
              <a:endPara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458493" y="4109444"/>
            <a:ext cx="2587472" cy="1435788"/>
            <a:chOff x="4813447" y="1536595"/>
            <a:chExt cx="2587472" cy="1435788"/>
          </a:xfrm>
        </p:grpSpPr>
        <p:sp>
          <p:nvSpPr>
            <p:cNvPr id="30" name="Rectángulo 68"/>
            <p:cNvSpPr/>
            <p:nvPr/>
          </p:nvSpPr>
          <p:spPr>
            <a:xfrm>
              <a:off x="5461379" y="1536595"/>
              <a:ext cx="1269242" cy="430306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Soberana Sans" panose="02000000000000000000" pitchFamily="50" charset="0"/>
                </a:rPr>
                <a:t>Etapa 2:</a:t>
              </a:r>
            </a:p>
          </p:txBody>
        </p:sp>
        <p:sp>
          <p:nvSpPr>
            <p:cNvPr id="31" name="CuadroTexto 69"/>
            <p:cNvSpPr txBox="1"/>
            <p:nvPr/>
          </p:nvSpPr>
          <p:spPr>
            <a:xfrm>
              <a:off x="4813447" y="2141386"/>
              <a:ext cx="2587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Primera medición</a:t>
              </a:r>
              <a:endPara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672219" y="1583199"/>
            <a:ext cx="3698903" cy="4205839"/>
            <a:chOff x="6839879" y="1536595"/>
            <a:chExt cx="3025886" cy="4205839"/>
          </a:xfrm>
        </p:grpSpPr>
        <p:sp>
          <p:nvSpPr>
            <p:cNvPr id="33" name="Rectángulo 76"/>
            <p:cNvSpPr/>
            <p:nvPr/>
          </p:nvSpPr>
          <p:spPr>
            <a:xfrm>
              <a:off x="7791144" y="1536595"/>
              <a:ext cx="1269242" cy="430306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Soberana Sans" panose="02000000000000000000" pitchFamily="50" charset="0"/>
                </a:rPr>
                <a:t>Etapa 3:</a:t>
              </a:r>
            </a:p>
          </p:txBody>
        </p:sp>
        <p:sp>
          <p:nvSpPr>
            <p:cNvPr id="34" name="CuadroTexto 77"/>
            <p:cNvSpPr txBox="1"/>
            <p:nvPr/>
          </p:nvSpPr>
          <p:spPr>
            <a:xfrm>
              <a:off x="6839879" y="1956782"/>
              <a:ext cx="302588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92D050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s-MX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Implementación de intervenciones</a:t>
              </a:r>
            </a:p>
            <a:p>
              <a:pPr marL="285750" indent="-285750">
                <a:buClr>
                  <a:srgbClr val="92D050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s-MX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Impartición </a:t>
              </a:r>
              <a:r>
                <a:rPr lang="es-MX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de </a:t>
              </a:r>
              <a:r>
                <a:rPr lang="es-MX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talleres</a:t>
              </a:r>
            </a:p>
            <a:p>
              <a:pPr marL="285750" indent="-285750">
                <a:buClr>
                  <a:srgbClr val="92D050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s-MX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Referencia </a:t>
              </a:r>
              <a:r>
                <a:rPr lang="es-MX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a </a:t>
              </a:r>
              <a:r>
                <a:rPr lang="es-MX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unidades de salud o </a:t>
              </a:r>
              <a:r>
                <a:rPr lang="es-MX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instancias </a:t>
              </a:r>
              <a:r>
                <a:rPr lang="es-MX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correspondientes</a:t>
              </a:r>
            </a:p>
            <a:p>
              <a:pPr marL="285750" indent="-285750">
                <a:buClr>
                  <a:srgbClr val="92D050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s-MX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Supervisión y monitoreo</a:t>
              </a:r>
              <a:endPara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endParaRPr>
            </a:p>
            <a:p>
              <a:pPr marL="285750" indent="-285750">
                <a:buClr>
                  <a:srgbClr val="92D050"/>
                </a:buClr>
                <a:buFont typeface="Arial" panose="020B0604020202020204" pitchFamily="34" charset="0"/>
                <a:buChar char="•"/>
              </a:pPr>
              <a:endPara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endParaRPr>
            </a:p>
            <a:p>
              <a:pPr algn="ctr">
                <a:buClr>
                  <a:srgbClr val="92D050"/>
                </a:buClr>
              </a:pPr>
              <a:endPara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0041339" y="4109445"/>
            <a:ext cx="2260433" cy="1251184"/>
            <a:chOff x="9931864" y="1536595"/>
            <a:chExt cx="2260433" cy="1251184"/>
          </a:xfrm>
        </p:grpSpPr>
        <p:sp>
          <p:nvSpPr>
            <p:cNvPr id="36" name="Rectángulo 92"/>
            <p:cNvSpPr/>
            <p:nvPr/>
          </p:nvSpPr>
          <p:spPr>
            <a:xfrm>
              <a:off x="10300744" y="1536595"/>
              <a:ext cx="1460822" cy="430306"/>
            </a:xfrm>
            <a:prstGeom prst="rect">
              <a:avLst/>
            </a:prstGeom>
            <a:solidFill>
              <a:srgbClr val="10C6B9"/>
            </a:solidFill>
            <a:ln w="19050">
              <a:solidFill>
                <a:srgbClr val="10C6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Soberana Sans" panose="02000000000000000000" pitchFamily="50" charset="0"/>
                </a:rPr>
                <a:t>Etapa 4:</a:t>
              </a:r>
            </a:p>
          </p:txBody>
        </p:sp>
        <p:sp>
          <p:nvSpPr>
            <p:cNvPr id="37" name="CuadroTexto 93"/>
            <p:cNvSpPr txBox="1"/>
            <p:nvPr/>
          </p:nvSpPr>
          <p:spPr>
            <a:xfrm>
              <a:off x="9931864" y="1956782"/>
              <a:ext cx="22604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Segunda medición</a:t>
              </a:r>
              <a:endPara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6429" y="4080253"/>
            <a:ext cx="3619287" cy="2728510"/>
            <a:chOff x="11418" y="1536595"/>
            <a:chExt cx="3619287" cy="2728510"/>
          </a:xfrm>
        </p:grpSpPr>
        <p:sp>
          <p:nvSpPr>
            <p:cNvPr id="39" name="Rectángulo 16"/>
            <p:cNvSpPr/>
            <p:nvPr/>
          </p:nvSpPr>
          <p:spPr>
            <a:xfrm>
              <a:off x="816798" y="1536595"/>
              <a:ext cx="1269242" cy="430306"/>
            </a:xfrm>
            <a:prstGeom prst="rect">
              <a:avLst/>
            </a:prstGeom>
            <a:solidFill>
              <a:srgbClr val="FF2F92"/>
            </a:solidFill>
            <a:ln w="1905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Soberana Sans" panose="02000000000000000000" pitchFamily="50" charset="0"/>
                </a:rPr>
                <a:t>Etapa </a:t>
              </a:r>
              <a:r>
                <a:rPr lang="es-MX" sz="2000" b="1" dirty="0" smtClean="0">
                  <a:solidFill>
                    <a:schemeClr val="bg1"/>
                  </a:solidFill>
                  <a:latin typeface="Soberana Sans" panose="02000000000000000000" pitchFamily="50" charset="0"/>
                </a:rPr>
                <a:t>0:</a:t>
              </a:r>
              <a:endParaRPr lang="es-MX" sz="2000" b="1" dirty="0">
                <a:solidFill>
                  <a:schemeClr val="bg1"/>
                </a:solidFill>
                <a:latin typeface="Soberana Sans" panose="02000000000000000000" pitchFamily="50" charset="0"/>
              </a:endParaRPr>
            </a:p>
          </p:txBody>
        </p:sp>
        <p:sp>
          <p:nvSpPr>
            <p:cNvPr id="40" name="CuadroTexto 17"/>
            <p:cNvSpPr txBox="1"/>
            <p:nvPr/>
          </p:nvSpPr>
          <p:spPr>
            <a:xfrm>
              <a:off x="11418" y="1956781"/>
              <a:ext cx="361928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F2F9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s-MX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Diseño de contenidos,</a:t>
              </a:r>
            </a:p>
            <a:p>
              <a:pPr marL="285750" indent="-285750">
                <a:buClr>
                  <a:srgbClr val="FF2F9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s-MX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A</a:t>
              </a:r>
              <a:r>
                <a:rPr lang="es-MX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dquisición y distribución de materiales,</a:t>
              </a:r>
            </a:p>
            <a:p>
              <a:pPr marL="285750" indent="-285750">
                <a:buClr>
                  <a:srgbClr val="FF2F9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s-MX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C</a:t>
              </a:r>
              <a:r>
                <a:rPr lang="es-MX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</a:rPr>
                <a:t>oordinación institucional (federal)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6" t="42160" r="25433" b="39758"/>
          <a:stretch/>
        </p:blipFill>
        <p:spPr>
          <a:xfrm>
            <a:off x="1181907" y="3002079"/>
            <a:ext cx="968991" cy="107817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1" t="28458" r="19501" b="56020"/>
          <a:stretch/>
        </p:blipFill>
        <p:spPr>
          <a:xfrm>
            <a:off x="5256550" y="2864603"/>
            <a:ext cx="968991" cy="106452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1" t="28458" r="19501" b="56020"/>
          <a:stretch/>
        </p:blipFill>
        <p:spPr>
          <a:xfrm>
            <a:off x="10634747" y="2864603"/>
            <a:ext cx="968991" cy="1064525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0" t="28060" r="64612" b="56418"/>
          <a:stretch/>
        </p:blipFill>
        <p:spPr>
          <a:xfrm>
            <a:off x="7908438" y="5003489"/>
            <a:ext cx="1404323" cy="154277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90" y="3189564"/>
            <a:ext cx="1209134" cy="1209134"/>
          </a:xfrm>
          <a:prstGeom prst="rect">
            <a:avLst/>
          </a:prstGeom>
        </p:spPr>
      </p:pic>
      <p:grpSp>
        <p:nvGrpSpPr>
          <p:cNvPr id="26" name="Grupo 16"/>
          <p:cNvGrpSpPr/>
          <p:nvPr/>
        </p:nvGrpSpPr>
        <p:grpSpPr>
          <a:xfrm>
            <a:off x="7588509" y="0"/>
            <a:ext cx="4603491" cy="899594"/>
            <a:chOff x="7541855" y="161216"/>
            <a:chExt cx="4603491" cy="899594"/>
          </a:xfrm>
        </p:grpSpPr>
        <p:grpSp>
          <p:nvGrpSpPr>
            <p:cNvPr id="29" name="Shape 55"/>
            <p:cNvGrpSpPr/>
            <p:nvPr/>
          </p:nvGrpSpPr>
          <p:grpSpPr>
            <a:xfrm>
              <a:off x="9697347" y="254261"/>
              <a:ext cx="2447999" cy="713505"/>
              <a:chOff x="4137175" y="360883"/>
              <a:chExt cx="1849504" cy="471831"/>
            </a:xfrm>
          </p:grpSpPr>
          <p:pic>
            <p:nvPicPr>
              <p:cNvPr id="35" name="Shape 57" descr="SEP_color_Solida (1).jpg"/>
              <p:cNvPicPr preferRelativeResize="0">
                <a:picLocks noChangeAspect="1"/>
              </p:cNvPicPr>
              <p:nvPr/>
            </p:nvPicPr>
            <p:blipFill rotWithShape="1">
              <a:blip r:embed="rId6">
                <a:alphaModFix/>
              </a:blip>
              <a:srcRect l="23707" t="58512" r="23901" b="5685"/>
              <a:stretch/>
            </p:blipFill>
            <p:spPr>
              <a:xfrm>
                <a:off x="4137175" y="367182"/>
                <a:ext cx="979149" cy="4655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Shape 58" descr="SALUD_Color (1).jpg"/>
              <p:cNvPicPr preferRelativeResize="0">
                <a:picLocks noChangeAspect="1"/>
              </p:cNvPicPr>
              <p:nvPr/>
            </p:nvPicPr>
            <p:blipFill rotWithShape="1">
              <a:blip r:embed="rId7">
                <a:alphaModFix/>
              </a:blip>
              <a:srcRect l="26347" t="60461" r="24652" b="5216"/>
              <a:stretch/>
            </p:blipFill>
            <p:spPr>
              <a:xfrm>
                <a:off x="5116324" y="360883"/>
                <a:ext cx="870355" cy="449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" name="Imagen 1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20025" r="28007" b="19598"/>
            <a:stretch/>
          </p:blipFill>
          <p:spPr>
            <a:xfrm>
              <a:off x="7541855" y="161216"/>
              <a:ext cx="2286996" cy="899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67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5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331" y="129398"/>
            <a:ext cx="2676517" cy="13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28330" y="1479148"/>
            <a:ext cx="592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Presentación de la 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Estrategia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 a los Padres de Familia</a:t>
            </a:r>
            <a:endParaRPr lang="es-MX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8331" y="1993014"/>
            <a:ext cx="64817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Los enlaces escolares y supervisor de brigada presentarán la Estrategia a los padres de familia:</a:t>
            </a:r>
          </a:p>
          <a:p>
            <a:pPr>
              <a:lnSpc>
                <a:spcPct val="150000"/>
              </a:lnSpc>
            </a:pP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Sensibilización sobre el problema de salud pública 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Prevención y adopción de estilos de vida saludables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Cambio de comportamiento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Fomentar la actividad física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Importancia de involucrar a padres de familia, maestros, personal de salud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Referencia, atención y seguimiento de escolares con sobrepeso y obesidad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grpSp>
        <p:nvGrpSpPr>
          <p:cNvPr id="25" name="Grupo 16"/>
          <p:cNvGrpSpPr/>
          <p:nvPr/>
        </p:nvGrpSpPr>
        <p:grpSpPr>
          <a:xfrm>
            <a:off x="7588509" y="0"/>
            <a:ext cx="4603491" cy="899594"/>
            <a:chOff x="7541855" y="161216"/>
            <a:chExt cx="4603491" cy="899594"/>
          </a:xfrm>
        </p:grpSpPr>
        <p:grpSp>
          <p:nvGrpSpPr>
            <p:cNvPr id="26" name="Shape 55"/>
            <p:cNvGrpSpPr/>
            <p:nvPr/>
          </p:nvGrpSpPr>
          <p:grpSpPr>
            <a:xfrm>
              <a:off x="9697347" y="254261"/>
              <a:ext cx="2447999" cy="713505"/>
              <a:chOff x="4137175" y="360883"/>
              <a:chExt cx="1849504" cy="471831"/>
            </a:xfrm>
          </p:grpSpPr>
          <p:pic>
            <p:nvPicPr>
              <p:cNvPr id="28" name="Shape 57" descr="SEP_color_Solida (1).jpg"/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l="23707" t="58512" r="23901" b="5685"/>
              <a:stretch/>
            </p:blipFill>
            <p:spPr>
              <a:xfrm>
                <a:off x="4137175" y="367182"/>
                <a:ext cx="979149" cy="4655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Shape 58" descr="SALUD_Color (1).jpg"/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 l="26347" t="60461" r="24652" b="5216"/>
              <a:stretch/>
            </p:blipFill>
            <p:spPr>
              <a:xfrm>
                <a:off x="5116324" y="360883"/>
                <a:ext cx="870355" cy="449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" name="Imagen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20025" r="28007" b="19598"/>
            <a:stretch/>
          </p:blipFill>
          <p:spPr>
            <a:xfrm>
              <a:off x="7541855" y="161216"/>
              <a:ext cx="2286996" cy="899594"/>
            </a:xfrm>
            <a:prstGeom prst="rect">
              <a:avLst/>
            </a:prstGeom>
          </p:spPr>
        </p:pic>
      </p:grpSp>
      <p:sp>
        <p:nvSpPr>
          <p:cNvPr id="36" name="CuadroTexto 35"/>
          <p:cNvSpPr txBox="1"/>
          <p:nvPr/>
        </p:nvSpPr>
        <p:spPr>
          <a:xfrm>
            <a:off x="2904849" y="64699"/>
            <a:ext cx="5052412" cy="145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Intervenciones a nivel primaria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29" y="2127483"/>
            <a:ext cx="4401671" cy="33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5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331" y="129398"/>
            <a:ext cx="2676517" cy="13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28330" y="1586724"/>
            <a:ext cx="229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Primera Medición</a:t>
            </a:r>
            <a:endParaRPr lang="es-MX" b="1" i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1130" y="2085454"/>
            <a:ext cx="736017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Previo a la medición, el personal designado por las jurisdicciones sanitarias, deberán acordar el sitio del plantel escolar en donde se realizarán las mediciones, considerando:</a:t>
            </a:r>
          </a:p>
          <a:p>
            <a:pPr>
              <a:lnSpc>
                <a:spcPct val="150000"/>
              </a:lnSpc>
            </a:pPr>
            <a:endParaRPr lang="es-MX" sz="4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Espacio suficiente e iluminado para la instalación de los instrumentos de medición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Disponibilidad de un contacto para toma de corriente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Silla y mesa para el capturista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Volumen de escolares en transito (mediciones simultáneas)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Silla y distancia necesaria para test de agudeza visual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Presencia de padres de familia</a:t>
            </a:r>
          </a:p>
        </p:txBody>
      </p:sp>
      <p:grpSp>
        <p:nvGrpSpPr>
          <p:cNvPr id="25" name="Grupo 16"/>
          <p:cNvGrpSpPr/>
          <p:nvPr/>
        </p:nvGrpSpPr>
        <p:grpSpPr>
          <a:xfrm>
            <a:off x="7588509" y="0"/>
            <a:ext cx="4603491" cy="899594"/>
            <a:chOff x="7541855" y="161216"/>
            <a:chExt cx="4603491" cy="899594"/>
          </a:xfrm>
        </p:grpSpPr>
        <p:grpSp>
          <p:nvGrpSpPr>
            <p:cNvPr id="26" name="Shape 55"/>
            <p:cNvGrpSpPr/>
            <p:nvPr/>
          </p:nvGrpSpPr>
          <p:grpSpPr>
            <a:xfrm>
              <a:off x="9697347" y="254261"/>
              <a:ext cx="2447999" cy="713505"/>
              <a:chOff x="4137175" y="360883"/>
              <a:chExt cx="1849504" cy="471831"/>
            </a:xfrm>
          </p:grpSpPr>
          <p:pic>
            <p:nvPicPr>
              <p:cNvPr id="28" name="Shape 57" descr="SEP_color_Solida (1).jpg"/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l="23707" t="58512" r="23901" b="5685"/>
              <a:stretch/>
            </p:blipFill>
            <p:spPr>
              <a:xfrm>
                <a:off x="4137175" y="367182"/>
                <a:ext cx="979149" cy="4655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Shape 58" descr="SALUD_Color (1).jpg"/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 l="26347" t="60461" r="24652" b="5216"/>
              <a:stretch/>
            </p:blipFill>
            <p:spPr>
              <a:xfrm>
                <a:off x="5116324" y="360883"/>
                <a:ext cx="870355" cy="449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" name="Imagen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20025" r="28007" b="19598"/>
            <a:stretch/>
          </p:blipFill>
          <p:spPr>
            <a:xfrm>
              <a:off x="7541855" y="161216"/>
              <a:ext cx="2286996" cy="899594"/>
            </a:xfrm>
            <a:prstGeom prst="rect">
              <a:avLst/>
            </a:prstGeom>
          </p:spPr>
        </p:pic>
      </p:grpSp>
      <p:sp>
        <p:nvSpPr>
          <p:cNvPr id="36" name="CuadroTexto 35"/>
          <p:cNvSpPr txBox="1"/>
          <p:nvPr/>
        </p:nvSpPr>
        <p:spPr>
          <a:xfrm>
            <a:off x="2904849" y="64699"/>
            <a:ext cx="5052412" cy="145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Intervenciones a nivel primaria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50" y="2450770"/>
            <a:ext cx="3968110" cy="29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5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331" y="129398"/>
            <a:ext cx="2676517" cy="13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28330" y="1586724"/>
            <a:ext cx="390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Estaciones durante la Medición</a:t>
            </a:r>
            <a:endParaRPr lang="es-MX" b="1" i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8331" y="2329189"/>
            <a:ext cx="629349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Estación 1: Registro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Identificación del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escolar en el momento del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ingreso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Se entregará un formato para anotar cada una de las mediciones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Captura final de mediciones anotadas en el formato</a:t>
            </a:r>
          </a:p>
        </p:txBody>
      </p:sp>
      <p:grpSp>
        <p:nvGrpSpPr>
          <p:cNvPr id="25" name="Grupo 16"/>
          <p:cNvGrpSpPr/>
          <p:nvPr/>
        </p:nvGrpSpPr>
        <p:grpSpPr>
          <a:xfrm>
            <a:off x="7588509" y="0"/>
            <a:ext cx="4603491" cy="899594"/>
            <a:chOff x="7541855" y="161216"/>
            <a:chExt cx="4603491" cy="899594"/>
          </a:xfrm>
        </p:grpSpPr>
        <p:grpSp>
          <p:nvGrpSpPr>
            <p:cNvPr id="26" name="Shape 55"/>
            <p:cNvGrpSpPr/>
            <p:nvPr/>
          </p:nvGrpSpPr>
          <p:grpSpPr>
            <a:xfrm>
              <a:off x="9697347" y="254261"/>
              <a:ext cx="2447999" cy="713505"/>
              <a:chOff x="4137175" y="360883"/>
              <a:chExt cx="1849504" cy="471831"/>
            </a:xfrm>
          </p:grpSpPr>
          <p:pic>
            <p:nvPicPr>
              <p:cNvPr id="28" name="Shape 57" descr="SEP_color_Solida (1).jpg"/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l="23707" t="58512" r="23901" b="5685"/>
              <a:stretch/>
            </p:blipFill>
            <p:spPr>
              <a:xfrm>
                <a:off x="4137175" y="367182"/>
                <a:ext cx="979149" cy="4655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Shape 58" descr="SALUD_Color (1).jpg"/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 l="26347" t="60461" r="24652" b="5216"/>
              <a:stretch/>
            </p:blipFill>
            <p:spPr>
              <a:xfrm>
                <a:off x="5116324" y="360883"/>
                <a:ext cx="870355" cy="449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" name="Imagen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20025" r="28007" b="19598"/>
            <a:stretch/>
          </p:blipFill>
          <p:spPr>
            <a:xfrm>
              <a:off x="7541855" y="161216"/>
              <a:ext cx="2286996" cy="899594"/>
            </a:xfrm>
            <a:prstGeom prst="rect">
              <a:avLst/>
            </a:prstGeom>
          </p:spPr>
        </p:pic>
      </p:grpSp>
      <p:sp>
        <p:nvSpPr>
          <p:cNvPr id="36" name="CuadroTexto 35"/>
          <p:cNvSpPr txBox="1"/>
          <p:nvPr/>
        </p:nvSpPr>
        <p:spPr>
          <a:xfrm>
            <a:off x="2904849" y="64699"/>
            <a:ext cx="5052412" cy="145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Intervenciones a nivel primaria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825" y="1457326"/>
            <a:ext cx="5408586" cy="2930116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7"/>
          <a:srcRect l="5326" t="58489" r="78390" b="14259"/>
          <a:stretch/>
        </p:blipFill>
        <p:spPr>
          <a:xfrm>
            <a:off x="8113509" y="4682554"/>
            <a:ext cx="1630492" cy="19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999</Words>
  <Application>Microsoft Office PowerPoint</Application>
  <PresentationFormat>Panorámica</PresentationFormat>
  <Paragraphs>138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Open Sans</vt:lpstr>
      <vt:lpstr>Soberana Sans</vt:lpstr>
      <vt:lpstr>Soberana Sans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Fernanda Díaz de la Vega Garcia</dc:creator>
  <cp:lastModifiedBy>Victor Belmont Morales</cp:lastModifiedBy>
  <cp:revision>143</cp:revision>
  <cp:lastPrinted>2017-06-01T17:31:25Z</cp:lastPrinted>
  <dcterms:created xsi:type="dcterms:W3CDTF">2017-05-25T01:39:43Z</dcterms:created>
  <dcterms:modified xsi:type="dcterms:W3CDTF">2018-02-02T19:03:44Z</dcterms:modified>
</cp:coreProperties>
</file>